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Raleway"/>
      <p:regular r:id="rId56"/>
      <p:bold r:id="rId57"/>
      <p:italic r:id="rId58"/>
      <p:boldItalic r:id="rId59"/>
    </p:embeddedFont>
    <p:embeddedFont>
      <p:font typeface="Roboto"/>
      <p:regular r:id="rId60"/>
      <p:bold r:id="rId61"/>
      <p:italic r:id="rId62"/>
      <p:boldItalic r:id="rId63"/>
    </p:embeddedFont>
    <p:embeddedFont>
      <p:font typeface="Lato"/>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98D044-14AC-4D6F-9519-252ED0A1F7E3}">
  <a:tblStyle styleId="{CF98D044-14AC-4D6F-9519-252ED0A1F7E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4.xml"/><Relationship Id="rId64" Type="http://schemas.openxmlformats.org/officeDocument/2006/relationships/font" Target="fonts/Lato-regular.fntdata"/><Relationship Id="rId63" Type="http://schemas.openxmlformats.org/officeDocument/2006/relationships/font" Target="fonts/Roboto-boldItalic.fntdata"/><Relationship Id="rId22" Type="http://schemas.openxmlformats.org/officeDocument/2006/relationships/slide" Target="slides/slide16.xml"/><Relationship Id="rId66" Type="http://schemas.openxmlformats.org/officeDocument/2006/relationships/font" Target="fonts/Lato-italic.fntdata"/><Relationship Id="rId21" Type="http://schemas.openxmlformats.org/officeDocument/2006/relationships/slide" Target="slides/slide15.xml"/><Relationship Id="rId65" Type="http://schemas.openxmlformats.org/officeDocument/2006/relationships/font" Target="fonts/Lato-bold.fntdata"/><Relationship Id="rId24" Type="http://schemas.openxmlformats.org/officeDocument/2006/relationships/slide" Target="slides/slide18.xml"/><Relationship Id="rId23" Type="http://schemas.openxmlformats.org/officeDocument/2006/relationships/slide" Target="slides/slide17.xml"/><Relationship Id="rId67" Type="http://schemas.openxmlformats.org/officeDocument/2006/relationships/font" Target="fonts/Lato-boldItalic.fntdata"/><Relationship Id="rId60" Type="http://schemas.openxmlformats.org/officeDocument/2006/relationships/font" Target="fonts/Robot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aleway-bold.fntdata"/><Relationship Id="rId12" Type="http://schemas.openxmlformats.org/officeDocument/2006/relationships/slide" Target="slides/slide6.xml"/><Relationship Id="rId56" Type="http://schemas.openxmlformats.org/officeDocument/2006/relationships/font" Target="fonts/Raleway-regular.fntdata"/><Relationship Id="rId15" Type="http://schemas.openxmlformats.org/officeDocument/2006/relationships/slide" Target="slides/slide9.xml"/><Relationship Id="rId59" Type="http://schemas.openxmlformats.org/officeDocument/2006/relationships/font" Target="fonts/Raleway-boldItalic.fntdata"/><Relationship Id="rId14" Type="http://schemas.openxmlformats.org/officeDocument/2006/relationships/slide" Target="slides/slide8.xml"/><Relationship Id="rId58" Type="http://schemas.openxmlformats.org/officeDocument/2006/relationships/font" Target="fonts/Raleway-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f226de879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f226de879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f35684ad9_2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f35684ad9_2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f35684ad9_2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f35684ad9_2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e045bffa4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e045bffa4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f35684ad9_2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f35684ad9_2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f35684ad9_2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f35684ad9_2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f35684ad9_2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f35684ad9_2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045bffa4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045bffa4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045bffa4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045bffa4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045bffa4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045bffa4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045bffa4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045bffa4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df1ea019cc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df1ea019cc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045bffa4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045bffa4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045bffa4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045bffa4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045bffa4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e045bffa4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df226de879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df226de879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df25fdab1d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df25fdab1d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df25fdab1d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df25fdab1d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df25fdab1d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df25fdab1d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df25fdab1d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df25fdab1d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f25fdab1d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df25fdab1d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df25fdab1d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df25fdab1d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f226de879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df226de879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f25fdab1d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f25fdab1d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df1ea019c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df1ea019c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df1ea019c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df1ea019c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0473f6b09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0473f6b09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0473f6b09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0473f6b09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0473f6b09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e0473f6b09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df34d96f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df34d96f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bfdc55a2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dbfdc55a2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0473f6b0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0473f6b0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df25fdab1d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df25fdab1d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f226de879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df226de879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bfdc55a2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bfdc55a2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dbfdc55a29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dbfdc55a29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df1ea019c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df1ea019c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df2efefc7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df2efefc7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df2efefc7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df2efefc7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df2efefc7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df2efefc7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df226de879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df226de879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df226de879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df226de879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f35684a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df35684a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df35684ad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df35684ad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f35684ad9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f35684ad9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df226de879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df226de879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e045bffa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e045bffa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045bffa4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045bffa4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045bffa4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045bffa4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82" name="Shape 82"/>
        <p:cNvGrpSpPr/>
        <p:nvPr/>
      </p:nvGrpSpPr>
      <p:grpSpPr>
        <a:xfrm>
          <a:off x="0" y="0"/>
          <a:ext cx="0" cy="0"/>
          <a:chOff x="0" y="0"/>
          <a:chExt cx="0" cy="0"/>
        </a:xfrm>
      </p:grpSpPr>
      <p:sp>
        <p:nvSpPr>
          <p:cNvPr id="83" name="Google Shape;83;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0" y="25"/>
            <a:ext cx="4011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txBox="1"/>
          <p:nvPr>
            <p:ph type="ctrTitle"/>
          </p:nvPr>
        </p:nvSpPr>
        <p:spPr>
          <a:xfrm>
            <a:off x="315175" y="1181100"/>
            <a:ext cx="3224400" cy="15858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86" name="Google Shape;86;p13"/>
          <p:cNvSpPr txBox="1"/>
          <p:nvPr>
            <p:ph idx="1" type="subTitle"/>
          </p:nvPr>
        </p:nvSpPr>
        <p:spPr>
          <a:xfrm>
            <a:off x="315175" y="2919525"/>
            <a:ext cx="3224400" cy="6333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1100"/>
              <a:buNone/>
              <a:defRPr sz="1400">
                <a:solidFill>
                  <a:schemeClr val="lt1"/>
                </a:solidFill>
              </a:defRPr>
            </a:lvl2pPr>
            <a:lvl3pPr lvl="2" algn="l">
              <a:lnSpc>
                <a:spcPct val="100000"/>
              </a:lnSpc>
              <a:spcBef>
                <a:spcPts val="0"/>
              </a:spcBef>
              <a:spcAft>
                <a:spcPts val="0"/>
              </a:spcAft>
              <a:buClr>
                <a:schemeClr val="lt1"/>
              </a:buClr>
              <a:buSzPts val="1100"/>
              <a:buNone/>
              <a:defRPr sz="1400">
                <a:solidFill>
                  <a:schemeClr val="lt1"/>
                </a:solidFill>
              </a:defRPr>
            </a:lvl3pPr>
            <a:lvl4pPr lvl="3" algn="l">
              <a:lnSpc>
                <a:spcPct val="100000"/>
              </a:lnSpc>
              <a:spcBef>
                <a:spcPts val="0"/>
              </a:spcBef>
              <a:spcAft>
                <a:spcPts val="0"/>
              </a:spcAft>
              <a:buClr>
                <a:schemeClr val="lt1"/>
              </a:buClr>
              <a:buSzPts val="1100"/>
              <a:buNone/>
              <a:defRPr sz="1400">
                <a:solidFill>
                  <a:schemeClr val="lt1"/>
                </a:solidFill>
              </a:defRPr>
            </a:lvl4pPr>
            <a:lvl5pPr lvl="4" algn="l">
              <a:lnSpc>
                <a:spcPct val="100000"/>
              </a:lnSpc>
              <a:spcBef>
                <a:spcPts val="0"/>
              </a:spcBef>
              <a:spcAft>
                <a:spcPts val="0"/>
              </a:spcAft>
              <a:buClr>
                <a:schemeClr val="lt1"/>
              </a:buClr>
              <a:buSzPts val="1100"/>
              <a:buNone/>
              <a:defRPr sz="1400">
                <a:solidFill>
                  <a:schemeClr val="lt1"/>
                </a:solidFill>
              </a:defRPr>
            </a:lvl5pPr>
            <a:lvl6pPr lvl="5" algn="l">
              <a:lnSpc>
                <a:spcPct val="100000"/>
              </a:lnSpc>
              <a:spcBef>
                <a:spcPts val="0"/>
              </a:spcBef>
              <a:spcAft>
                <a:spcPts val="0"/>
              </a:spcAft>
              <a:buClr>
                <a:schemeClr val="lt1"/>
              </a:buClr>
              <a:buSzPts val="1100"/>
              <a:buNone/>
              <a:defRPr sz="1400">
                <a:solidFill>
                  <a:schemeClr val="lt1"/>
                </a:solidFill>
              </a:defRPr>
            </a:lvl6pPr>
            <a:lvl7pPr lvl="6" algn="l">
              <a:lnSpc>
                <a:spcPct val="100000"/>
              </a:lnSpc>
              <a:spcBef>
                <a:spcPts val="0"/>
              </a:spcBef>
              <a:spcAft>
                <a:spcPts val="0"/>
              </a:spcAft>
              <a:buClr>
                <a:schemeClr val="lt1"/>
              </a:buClr>
              <a:buSzPts val="1100"/>
              <a:buNone/>
              <a:defRPr sz="1400">
                <a:solidFill>
                  <a:schemeClr val="lt1"/>
                </a:solidFill>
              </a:defRPr>
            </a:lvl7pPr>
            <a:lvl8pPr lvl="7" algn="l">
              <a:lnSpc>
                <a:spcPct val="100000"/>
              </a:lnSpc>
              <a:spcBef>
                <a:spcPts val="0"/>
              </a:spcBef>
              <a:spcAft>
                <a:spcPts val="0"/>
              </a:spcAft>
              <a:buClr>
                <a:schemeClr val="lt1"/>
              </a:buClr>
              <a:buSzPts val="1100"/>
              <a:buNone/>
              <a:defRPr sz="1400">
                <a:solidFill>
                  <a:schemeClr val="lt1"/>
                </a:solidFill>
              </a:defRPr>
            </a:lvl8pPr>
            <a:lvl9pPr lvl="8" algn="l">
              <a:lnSpc>
                <a:spcPct val="100000"/>
              </a:lnSpc>
              <a:spcBef>
                <a:spcPts val="0"/>
              </a:spcBef>
              <a:spcAft>
                <a:spcPts val="0"/>
              </a:spcAft>
              <a:buClr>
                <a:schemeClr val="lt1"/>
              </a:buClr>
              <a:buSzPts val="1100"/>
              <a:buNone/>
              <a:defRPr sz="1400">
                <a:solidFill>
                  <a:schemeClr val="lt1"/>
                </a:solidFill>
              </a:defRPr>
            </a:lvl9pPr>
          </a:lstStyle>
          <a:p/>
        </p:txBody>
      </p:sp>
      <p:sp>
        <p:nvSpPr>
          <p:cNvPr id="87" name="Google Shape;87;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lt2"/>
                </a:solidFill>
              </a:defRPr>
            </a:lvl1pPr>
            <a:lvl2pPr lvl="1" algn="r">
              <a:lnSpc>
                <a:spcPct val="100000"/>
              </a:lnSpc>
              <a:spcAft>
                <a:spcPts val="0"/>
              </a:spcAft>
              <a:buNone/>
              <a:defRPr sz="1000">
                <a:solidFill>
                  <a:schemeClr val="lt2"/>
                </a:solidFill>
              </a:defRPr>
            </a:lvl2pPr>
            <a:lvl3pPr lvl="2" algn="r">
              <a:lnSpc>
                <a:spcPct val="100000"/>
              </a:lnSpc>
              <a:spcAft>
                <a:spcPts val="0"/>
              </a:spcAft>
              <a:buNone/>
              <a:defRPr sz="1000">
                <a:solidFill>
                  <a:schemeClr val="lt2"/>
                </a:solidFill>
              </a:defRPr>
            </a:lvl3pPr>
            <a:lvl4pPr lvl="3" algn="r">
              <a:lnSpc>
                <a:spcPct val="100000"/>
              </a:lnSpc>
              <a:spcAft>
                <a:spcPts val="0"/>
              </a:spcAft>
              <a:buNone/>
              <a:defRPr sz="1000">
                <a:solidFill>
                  <a:schemeClr val="lt2"/>
                </a:solidFill>
              </a:defRPr>
            </a:lvl4pPr>
            <a:lvl5pPr lvl="4" algn="r">
              <a:lnSpc>
                <a:spcPct val="100000"/>
              </a:lnSpc>
              <a:spcAft>
                <a:spcPts val="0"/>
              </a:spcAft>
              <a:buNone/>
              <a:defRPr sz="1000">
                <a:solidFill>
                  <a:schemeClr val="lt2"/>
                </a:solidFill>
              </a:defRPr>
            </a:lvl5pPr>
            <a:lvl6pPr lvl="5" algn="r">
              <a:lnSpc>
                <a:spcPct val="100000"/>
              </a:lnSpc>
              <a:spcAft>
                <a:spcPts val="0"/>
              </a:spcAft>
              <a:buNone/>
              <a:defRPr sz="1000">
                <a:solidFill>
                  <a:schemeClr val="lt2"/>
                </a:solidFill>
              </a:defRPr>
            </a:lvl6pPr>
            <a:lvl7pPr lvl="6" algn="r">
              <a:lnSpc>
                <a:spcPct val="100000"/>
              </a:lnSpc>
              <a:spcAft>
                <a:spcPts val="0"/>
              </a:spcAft>
              <a:buNone/>
              <a:defRPr sz="1000">
                <a:solidFill>
                  <a:schemeClr val="lt2"/>
                </a:solidFill>
              </a:defRPr>
            </a:lvl7pPr>
            <a:lvl8pPr lvl="7" algn="r">
              <a:lnSpc>
                <a:spcPct val="100000"/>
              </a:lnSpc>
              <a:spcAft>
                <a:spcPts val="0"/>
              </a:spcAft>
              <a:buNone/>
              <a:defRPr sz="1000">
                <a:solidFill>
                  <a:schemeClr val="lt2"/>
                </a:solidFill>
              </a:defRPr>
            </a:lvl8pPr>
            <a:lvl9pPr lvl="8" algn="r">
              <a:lnSpc>
                <a:spcPct val="100000"/>
              </a:lnSpc>
              <a:spcAft>
                <a:spcPts val="0"/>
              </a:spcAft>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en.wikipedia.org/wiki/Measure_of_similarity" TargetMode="External"/><Relationship Id="rId4" Type="http://schemas.openxmlformats.org/officeDocument/2006/relationships/hyperlink" Target="https://en.wikipedia.org/wiki/Inner_product_spac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14401" r="14408" t="0"/>
          <a:stretch/>
        </p:blipFill>
        <p:spPr>
          <a:xfrm>
            <a:off x="4011000" y="25"/>
            <a:ext cx="5133000" cy="5143501"/>
          </a:xfrm>
          <a:prstGeom prst="rect">
            <a:avLst/>
          </a:prstGeom>
          <a:noFill/>
          <a:ln>
            <a:noFill/>
          </a:ln>
        </p:spPr>
      </p:pic>
      <p:sp>
        <p:nvSpPr>
          <p:cNvPr id="93" name="Google Shape;93;p14"/>
          <p:cNvSpPr txBox="1"/>
          <p:nvPr>
            <p:ph type="ctrTitle"/>
          </p:nvPr>
        </p:nvSpPr>
        <p:spPr>
          <a:xfrm>
            <a:off x="315175" y="1181100"/>
            <a:ext cx="3224400" cy="1585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chemeClr val="dk2"/>
                </a:solidFill>
              </a:rPr>
              <a:t>Music Recommender System</a:t>
            </a:r>
            <a:endParaRPr>
              <a:solidFill>
                <a:schemeClr val="dk2"/>
              </a:solidFill>
            </a:endParaRPr>
          </a:p>
        </p:txBody>
      </p:sp>
      <p:sp>
        <p:nvSpPr>
          <p:cNvPr id="94" name="Google Shape;94;p14"/>
          <p:cNvSpPr txBox="1"/>
          <p:nvPr>
            <p:ph idx="1" type="subTitle"/>
          </p:nvPr>
        </p:nvSpPr>
        <p:spPr>
          <a:xfrm>
            <a:off x="315175" y="2919525"/>
            <a:ext cx="3224400" cy="63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Batch 16</a:t>
            </a: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3"/>
          <p:cNvPicPr preferRelativeResize="0"/>
          <p:nvPr/>
        </p:nvPicPr>
        <p:blipFill>
          <a:blip r:embed="rId3">
            <a:alphaModFix/>
          </a:blip>
          <a:stretch>
            <a:fillRect/>
          </a:stretch>
        </p:blipFill>
        <p:spPr>
          <a:xfrm>
            <a:off x="1935400" y="720400"/>
            <a:ext cx="5557376" cy="3918199"/>
          </a:xfrm>
          <a:prstGeom prst="rect">
            <a:avLst/>
          </a:prstGeom>
          <a:noFill/>
          <a:ln>
            <a:noFill/>
          </a:ln>
        </p:spPr>
      </p:pic>
      <p:sp>
        <p:nvSpPr>
          <p:cNvPr id="145" name="Google Shape;145;p23"/>
          <p:cNvSpPr txBox="1"/>
          <p:nvPr/>
        </p:nvSpPr>
        <p:spPr>
          <a:xfrm>
            <a:off x="820425" y="189325"/>
            <a:ext cx="195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Lato"/>
                <a:ea typeface="Lato"/>
                <a:cs typeface="Lato"/>
                <a:sym typeface="Lato"/>
              </a:rPr>
              <a:t>Story Behind</a:t>
            </a:r>
            <a:endParaRPr sz="18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4"/>
          <p:cNvPicPr preferRelativeResize="0"/>
          <p:nvPr/>
        </p:nvPicPr>
        <p:blipFill>
          <a:blip r:embed="rId3">
            <a:alphaModFix/>
          </a:blip>
          <a:stretch>
            <a:fillRect/>
          </a:stretch>
        </p:blipFill>
        <p:spPr>
          <a:xfrm>
            <a:off x="1449863" y="111450"/>
            <a:ext cx="6244270"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5"/>
          <p:cNvPicPr preferRelativeResize="0"/>
          <p:nvPr/>
        </p:nvPicPr>
        <p:blipFill>
          <a:blip r:embed="rId3">
            <a:alphaModFix/>
          </a:blip>
          <a:stretch>
            <a:fillRect/>
          </a:stretch>
        </p:blipFill>
        <p:spPr>
          <a:xfrm>
            <a:off x="1435625" y="152400"/>
            <a:ext cx="6140809"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a:t>Cosine Similarity </a:t>
            </a:r>
            <a:endParaRPr b="0"/>
          </a:p>
        </p:txBody>
      </p:sp>
      <p:sp>
        <p:nvSpPr>
          <p:cNvPr id="161" name="Google Shape;161;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rgbClr val="202122"/>
                </a:solidFill>
                <a:latin typeface="Roboto"/>
                <a:ea typeface="Roboto"/>
                <a:cs typeface="Roboto"/>
                <a:sym typeface="Roboto"/>
              </a:rPr>
              <a:t>The Cosine similarity</a:t>
            </a:r>
            <a:r>
              <a:rPr lang="en" sz="1400">
                <a:solidFill>
                  <a:srgbClr val="202122"/>
                </a:solidFill>
                <a:highlight>
                  <a:srgbClr val="FFFFFF"/>
                </a:highlight>
                <a:latin typeface="Roboto"/>
                <a:ea typeface="Roboto"/>
                <a:cs typeface="Roboto"/>
                <a:sym typeface="Roboto"/>
              </a:rPr>
              <a:t> is a </a:t>
            </a:r>
            <a:r>
              <a:rPr lang="en" sz="1400">
                <a:solidFill>
                  <a:srgbClr val="202122"/>
                </a:solidFill>
                <a:uFill>
                  <a:noFill/>
                </a:uFill>
                <a:latin typeface="Roboto"/>
                <a:ea typeface="Roboto"/>
                <a:cs typeface="Roboto"/>
                <a:sym typeface="Roboto"/>
                <a:hlinkClick r:id="rId3">
                  <a:extLst>
                    <a:ext uri="{A12FA001-AC4F-418D-AE19-62706E023703}">
                      <ahyp:hlinkClr val="tx"/>
                    </a:ext>
                  </a:extLst>
                </a:hlinkClick>
              </a:rPr>
              <a:t>measure of similarity</a:t>
            </a:r>
            <a:r>
              <a:rPr lang="en" sz="1400">
                <a:solidFill>
                  <a:srgbClr val="202122"/>
                </a:solidFill>
                <a:highlight>
                  <a:srgbClr val="FFFFFF"/>
                </a:highlight>
                <a:latin typeface="Roboto"/>
                <a:ea typeface="Roboto"/>
                <a:cs typeface="Roboto"/>
                <a:sym typeface="Roboto"/>
              </a:rPr>
              <a:t> between two non-zero vectors of an </a:t>
            </a:r>
            <a:r>
              <a:rPr lang="en" sz="1400">
                <a:solidFill>
                  <a:srgbClr val="202122"/>
                </a:solidFill>
                <a:uFill>
                  <a:noFill/>
                </a:uFill>
                <a:latin typeface="Roboto"/>
                <a:ea typeface="Roboto"/>
                <a:cs typeface="Roboto"/>
                <a:sym typeface="Roboto"/>
                <a:hlinkClick r:id="rId4">
                  <a:extLst>
                    <a:ext uri="{A12FA001-AC4F-418D-AE19-62706E023703}">
                      <ahyp:hlinkClr val="tx"/>
                    </a:ext>
                  </a:extLst>
                </a:hlinkClick>
              </a:rPr>
              <a:t>inner product space</a:t>
            </a:r>
            <a:r>
              <a:rPr lang="en" sz="1400">
                <a:solidFill>
                  <a:srgbClr val="202122"/>
                </a:solidFill>
                <a:latin typeface="Roboto"/>
                <a:ea typeface="Roboto"/>
                <a:cs typeface="Roboto"/>
                <a:sym typeface="Roboto"/>
              </a:rPr>
              <a:t>, </a:t>
            </a:r>
            <a:r>
              <a:rPr lang="en" sz="1400">
                <a:solidFill>
                  <a:srgbClr val="202124"/>
                </a:solidFill>
                <a:highlight>
                  <a:srgbClr val="FFFFFF"/>
                </a:highlight>
                <a:latin typeface="Arial"/>
                <a:ea typeface="Arial"/>
                <a:cs typeface="Arial"/>
                <a:sym typeface="Arial"/>
              </a:rPr>
              <a:t>which is a measurement of how similar are the preferences between these two people.</a:t>
            </a:r>
            <a:endParaRPr sz="1400">
              <a:solidFill>
                <a:srgbClr val="20212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a:blip r:embed="rId3">
            <a:alphaModFix/>
          </a:blip>
          <a:stretch>
            <a:fillRect/>
          </a:stretch>
        </p:blipFill>
        <p:spPr>
          <a:xfrm>
            <a:off x="1257738" y="111450"/>
            <a:ext cx="6628531" cy="48386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8"/>
          <p:cNvPicPr preferRelativeResize="0"/>
          <p:nvPr/>
        </p:nvPicPr>
        <p:blipFill>
          <a:blip r:embed="rId3">
            <a:alphaModFix/>
          </a:blip>
          <a:stretch>
            <a:fillRect/>
          </a:stretch>
        </p:blipFill>
        <p:spPr>
          <a:xfrm>
            <a:off x="552450" y="157163"/>
            <a:ext cx="8039100" cy="4829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9"/>
          <p:cNvPicPr preferRelativeResize="0"/>
          <p:nvPr/>
        </p:nvPicPr>
        <p:blipFill>
          <a:blip r:embed="rId3">
            <a:alphaModFix/>
          </a:blip>
          <a:stretch>
            <a:fillRect/>
          </a:stretch>
        </p:blipFill>
        <p:spPr>
          <a:xfrm>
            <a:off x="661988" y="152400"/>
            <a:ext cx="7820025" cy="4733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nvSpPr>
        <p:spPr>
          <a:xfrm>
            <a:off x="568000" y="852000"/>
            <a:ext cx="81321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t/>
            </a:r>
            <a:endParaRPr sz="1300">
              <a:solidFill>
                <a:srgbClr val="273239"/>
              </a:solidFill>
              <a:highlight>
                <a:schemeClr val="lt1"/>
              </a:highlight>
              <a:latin typeface="Lato"/>
              <a:ea typeface="Lato"/>
              <a:cs typeface="Lato"/>
              <a:sym typeface="Lato"/>
            </a:endParaRPr>
          </a:p>
        </p:txBody>
      </p:sp>
      <p:pic>
        <p:nvPicPr>
          <p:cNvPr id="182" name="Google Shape;182;p30"/>
          <p:cNvPicPr preferRelativeResize="0"/>
          <p:nvPr/>
        </p:nvPicPr>
        <p:blipFill>
          <a:blip r:embed="rId3">
            <a:alphaModFix/>
          </a:blip>
          <a:stretch>
            <a:fillRect/>
          </a:stretch>
        </p:blipFill>
        <p:spPr>
          <a:xfrm>
            <a:off x="1566174" y="3233750"/>
            <a:ext cx="6011650" cy="1412375"/>
          </a:xfrm>
          <a:prstGeom prst="rect">
            <a:avLst/>
          </a:prstGeom>
          <a:noFill/>
          <a:ln>
            <a:noFill/>
          </a:ln>
        </p:spPr>
      </p:pic>
      <p:sp>
        <p:nvSpPr>
          <p:cNvPr id="183" name="Google Shape;183;p3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sz="2100">
                <a:solidFill>
                  <a:srgbClr val="000000"/>
                </a:solidFill>
                <a:latin typeface="Lato"/>
                <a:ea typeface="Lato"/>
                <a:cs typeface="Lato"/>
                <a:sym typeface="Lato"/>
              </a:rPr>
              <a:t>Use case -2 ( Some Math behind)</a:t>
            </a:r>
            <a:endParaRPr/>
          </a:p>
        </p:txBody>
      </p:sp>
      <p:sp>
        <p:nvSpPr>
          <p:cNvPr id="184" name="Google Shape;184;p30"/>
          <p:cNvSpPr txBox="1"/>
          <p:nvPr/>
        </p:nvSpPr>
        <p:spPr>
          <a:xfrm>
            <a:off x="836400" y="1876050"/>
            <a:ext cx="7777800" cy="21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Lato"/>
                <a:ea typeface="Lato"/>
                <a:cs typeface="Lato"/>
                <a:sym typeface="Lato"/>
              </a:rPr>
              <a:t>Lets Understand this use case  in simple steps:</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a:p>
            <a:pPr indent="0" lvl="0" marL="0" rtl="0" algn="l">
              <a:lnSpc>
                <a:spcPct val="115000"/>
              </a:lnSpc>
              <a:spcBef>
                <a:spcPts val="0"/>
              </a:spcBef>
              <a:spcAft>
                <a:spcPts val="0"/>
              </a:spcAft>
              <a:buNone/>
            </a:pPr>
            <a:r>
              <a:rPr b="1" lang="en" sz="1300">
                <a:solidFill>
                  <a:srgbClr val="273239"/>
                </a:solidFill>
                <a:highlight>
                  <a:schemeClr val="lt1"/>
                </a:highlight>
                <a:latin typeface="Lato"/>
                <a:ea typeface="Lato"/>
                <a:cs typeface="Lato"/>
                <a:sym typeface="Lato"/>
              </a:rPr>
              <a:t>Step 1: Finding the similarity of users to the target user U.</a:t>
            </a:r>
            <a:endParaRPr b="1" sz="1300">
              <a:solidFill>
                <a:srgbClr val="273239"/>
              </a:solidFill>
              <a:highlight>
                <a:schemeClr val="lt1"/>
              </a:highlight>
              <a:latin typeface="Lato"/>
              <a:ea typeface="Lato"/>
              <a:cs typeface="Lato"/>
              <a:sym typeface="Lato"/>
            </a:endParaRPr>
          </a:p>
          <a:p>
            <a:pPr indent="0" lvl="0" marL="0" rtl="0" algn="l">
              <a:lnSpc>
                <a:spcPct val="115000"/>
              </a:lnSpc>
              <a:spcBef>
                <a:spcPts val="800"/>
              </a:spcBef>
              <a:spcAft>
                <a:spcPts val="0"/>
              </a:spcAft>
              <a:buNone/>
            </a:pPr>
            <a:r>
              <a:rPr lang="en" sz="1300">
                <a:solidFill>
                  <a:srgbClr val="273239"/>
                </a:solidFill>
                <a:highlight>
                  <a:schemeClr val="lt1"/>
                </a:highlight>
                <a:latin typeface="Lato"/>
                <a:ea typeface="Lato"/>
                <a:cs typeface="Lato"/>
                <a:sym typeface="Lato"/>
              </a:rPr>
              <a:t>Similarity for any two users </a:t>
            </a:r>
            <a:r>
              <a:rPr i="1" lang="en" sz="1300">
                <a:solidFill>
                  <a:srgbClr val="273239"/>
                </a:solidFill>
                <a:highlight>
                  <a:schemeClr val="lt1"/>
                </a:highlight>
                <a:latin typeface="Lato"/>
                <a:ea typeface="Lato"/>
                <a:cs typeface="Lato"/>
                <a:sym typeface="Lato"/>
              </a:rPr>
              <a:t>‘a’</a:t>
            </a:r>
            <a:r>
              <a:rPr lang="en" sz="1300">
                <a:solidFill>
                  <a:srgbClr val="273239"/>
                </a:solidFill>
                <a:highlight>
                  <a:schemeClr val="lt1"/>
                </a:highlight>
                <a:latin typeface="Lato"/>
                <a:ea typeface="Lato"/>
                <a:cs typeface="Lato"/>
                <a:sym typeface="Lato"/>
              </a:rPr>
              <a:t> and </a:t>
            </a:r>
            <a:r>
              <a:rPr i="1" lang="en" sz="1300">
                <a:solidFill>
                  <a:srgbClr val="273239"/>
                </a:solidFill>
                <a:highlight>
                  <a:schemeClr val="lt1"/>
                </a:highlight>
                <a:latin typeface="Lato"/>
                <a:ea typeface="Lato"/>
                <a:cs typeface="Lato"/>
                <a:sym typeface="Lato"/>
              </a:rPr>
              <a:t>‘b’</a:t>
            </a:r>
            <a:r>
              <a:rPr lang="en" sz="1300">
                <a:solidFill>
                  <a:srgbClr val="273239"/>
                </a:solidFill>
                <a:highlight>
                  <a:schemeClr val="lt1"/>
                </a:highlight>
                <a:latin typeface="Lato"/>
                <a:ea typeface="Lato"/>
                <a:cs typeface="Lato"/>
                <a:sym typeface="Lato"/>
              </a:rPr>
              <a:t> can be calculated from the given formula, </a:t>
            </a:r>
            <a:endParaRPr sz="1300">
              <a:solidFill>
                <a:srgbClr val="273239"/>
              </a:solidFill>
              <a:highlight>
                <a:schemeClr val="lt1"/>
              </a:highlight>
              <a:latin typeface="Lato"/>
              <a:ea typeface="Lato"/>
              <a:cs typeface="Lato"/>
              <a:sym typeface="Lato"/>
            </a:endParaRPr>
          </a:p>
          <a:p>
            <a:pPr indent="0" lvl="0" marL="0" rtl="0" algn="l">
              <a:lnSpc>
                <a:spcPct val="115000"/>
              </a:lnSpc>
              <a:spcBef>
                <a:spcPts val="800"/>
              </a:spcBef>
              <a:spcAft>
                <a:spcPts val="0"/>
              </a:spcAft>
              <a:buNone/>
            </a:pPr>
            <a:r>
              <a:t/>
            </a:r>
            <a:endParaRPr sz="1300">
              <a:solidFill>
                <a:srgbClr val="273239"/>
              </a:solidFill>
              <a:highlight>
                <a:schemeClr val="lt1"/>
              </a:highlight>
              <a:latin typeface="Lato"/>
              <a:ea typeface="Lato"/>
              <a:cs typeface="Lato"/>
              <a:sym typeface="Lato"/>
            </a:endParaRPr>
          </a:p>
          <a:p>
            <a:pPr indent="0" lvl="0" marL="0" rtl="0" algn="l">
              <a:lnSpc>
                <a:spcPct val="115000"/>
              </a:lnSpc>
              <a:spcBef>
                <a:spcPts val="800"/>
              </a:spcBef>
              <a:spcAft>
                <a:spcPts val="0"/>
              </a:spcAft>
              <a:buNone/>
            </a:pPr>
            <a:r>
              <a:t/>
            </a:r>
            <a:endParaRPr sz="1300">
              <a:solidFill>
                <a:srgbClr val="273239"/>
              </a:solidFill>
              <a:highlight>
                <a:schemeClr val="lt1"/>
              </a:highlight>
              <a:latin typeface="Lato"/>
              <a:ea typeface="Lato"/>
              <a:cs typeface="Lato"/>
              <a:sym typeface="Lato"/>
            </a:endParaRPr>
          </a:p>
          <a:p>
            <a:pPr indent="0" lvl="0" marL="0" rtl="0" algn="l">
              <a:spcBef>
                <a:spcPts val="800"/>
              </a:spcBef>
              <a:spcAft>
                <a:spcPts val="0"/>
              </a:spcAft>
              <a:buNone/>
            </a:pPr>
            <a:r>
              <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nvSpPr>
        <p:spPr>
          <a:xfrm>
            <a:off x="862525" y="483850"/>
            <a:ext cx="64374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300">
              <a:solidFill>
                <a:srgbClr val="273239"/>
              </a:solidFill>
              <a:highlight>
                <a:srgbClr val="FFFFFF"/>
              </a:highlight>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90" name="Google Shape;190;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sz="1633">
                <a:solidFill>
                  <a:srgbClr val="273239"/>
                </a:solidFill>
                <a:highlight>
                  <a:schemeClr val="lt1"/>
                </a:highlight>
                <a:latin typeface="Lato"/>
                <a:ea typeface="Lato"/>
                <a:cs typeface="Lato"/>
                <a:sym typeface="Lato"/>
              </a:rPr>
              <a:t>Step 2: Prediction of missing rating of an item</a:t>
            </a:r>
            <a:endParaRPr b="0" sz="2933"/>
          </a:p>
        </p:txBody>
      </p:sp>
      <p:pic>
        <p:nvPicPr>
          <p:cNvPr id="191" name="Google Shape;191;p31"/>
          <p:cNvPicPr preferRelativeResize="0"/>
          <p:nvPr/>
        </p:nvPicPr>
        <p:blipFill>
          <a:blip r:embed="rId3">
            <a:alphaModFix/>
          </a:blip>
          <a:stretch>
            <a:fillRect/>
          </a:stretch>
        </p:blipFill>
        <p:spPr>
          <a:xfrm>
            <a:off x="978100" y="2508975"/>
            <a:ext cx="7191375" cy="1266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nvSpPr>
        <p:spPr>
          <a:xfrm>
            <a:off x="715250" y="536450"/>
            <a:ext cx="6994800" cy="1169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600">
                <a:solidFill>
                  <a:srgbClr val="273239"/>
                </a:solidFill>
                <a:highlight>
                  <a:srgbClr val="FFFFFF"/>
                </a:highlight>
                <a:latin typeface="Lato"/>
                <a:ea typeface="Lato"/>
                <a:cs typeface="Lato"/>
                <a:sym typeface="Lato"/>
              </a:rPr>
              <a:t>Consider a matrix which shows four users </a:t>
            </a:r>
            <a:r>
              <a:rPr i="1" lang="en" sz="1600">
                <a:solidFill>
                  <a:srgbClr val="273239"/>
                </a:solidFill>
                <a:highlight>
                  <a:srgbClr val="FFFFFF"/>
                </a:highlight>
                <a:latin typeface="Lato"/>
                <a:ea typeface="Lato"/>
                <a:cs typeface="Lato"/>
                <a:sym typeface="Lato"/>
              </a:rPr>
              <a:t>Alice, U1, U2 and U3</a:t>
            </a:r>
            <a:r>
              <a:rPr lang="en" sz="1600">
                <a:solidFill>
                  <a:srgbClr val="273239"/>
                </a:solidFill>
                <a:highlight>
                  <a:srgbClr val="FFFFFF"/>
                </a:highlight>
                <a:latin typeface="Lato"/>
                <a:ea typeface="Lato"/>
                <a:cs typeface="Lato"/>
                <a:sym typeface="Lato"/>
              </a:rPr>
              <a:t> rating on different news apps. The rating range is from 1 to 5 on the basis of users likability of the news app. The </a:t>
            </a:r>
            <a:r>
              <a:rPr i="1" lang="en" sz="1600">
                <a:solidFill>
                  <a:srgbClr val="273239"/>
                </a:solidFill>
                <a:highlight>
                  <a:srgbClr val="FFFFFF"/>
                </a:highlight>
                <a:latin typeface="Lato"/>
                <a:ea typeface="Lato"/>
                <a:cs typeface="Lato"/>
                <a:sym typeface="Lato"/>
              </a:rPr>
              <a:t>‘?’</a:t>
            </a:r>
            <a:r>
              <a:rPr lang="en" sz="1600">
                <a:solidFill>
                  <a:srgbClr val="273239"/>
                </a:solidFill>
                <a:highlight>
                  <a:srgbClr val="FFFFFF"/>
                </a:highlight>
                <a:latin typeface="Lato"/>
                <a:ea typeface="Lato"/>
                <a:cs typeface="Lato"/>
                <a:sym typeface="Lato"/>
              </a:rPr>
              <a:t> indicates that the app has not been rated by the user.</a:t>
            </a:r>
            <a:endParaRPr sz="1700">
              <a:latin typeface="Lato"/>
              <a:ea typeface="Lato"/>
              <a:cs typeface="Lato"/>
              <a:sym typeface="Lato"/>
            </a:endParaRPr>
          </a:p>
        </p:txBody>
      </p:sp>
      <p:pic>
        <p:nvPicPr>
          <p:cNvPr id="197" name="Google Shape;197;p32"/>
          <p:cNvPicPr preferRelativeResize="0"/>
          <p:nvPr/>
        </p:nvPicPr>
        <p:blipFill>
          <a:blip r:embed="rId3">
            <a:alphaModFix/>
          </a:blip>
          <a:stretch>
            <a:fillRect/>
          </a:stretch>
        </p:blipFill>
        <p:spPr>
          <a:xfrm>
            <a:off x="1740675" y="1627150"/>
            <a:ext cx="5795217" cy="3132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a:t>What is a Recommender System ?</a:t>
            </a:r>
            <a:endParaRPr b="0"/>
          </a:p>
          <a:p>
            <a:pPr indent="0" lvl="0" marL="0" rtl="0" algn="l">
              <a:spcBef>
                <a:spcPts val="0"/>
              </a:spcBef>
              <a:spcAft>
                <a:spcPts val="0"/>
              </a:spcAft>
              <a:buNone/>
            </a:pPr>
            <a:r>
              <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lnSpc>
                <a:spcPct val="98181"/>
              </a:lnSpc>
              <a:spcBef>
                <a:spcPts val="0"/>
              </a:spcBef>
              <a:spcAft>
                <a:spcPts val="0"/>
              </a:spcAft>
              <a:buNone/>
            </a:pPr>
            <a:r>
              <a:rPr lang="en" sz="2000">
                <a:solidFill>
                  <a:schemeClr val="dk2"/>
                </a:solidFill>
              </a:rPr>
              <a:t>A Recommender System refers to a system that Predicts the future preference of a set of items for a user, and recommend the top items. </a:t>
            </a:r>
            <a:endParaRPr sz="2000">
              <a:solidFill>
                <a:schemeClr val="dk2"/>
              </a:solidFill>
            </a:endParaRPr>
          </a:p>
          <a:p>
            <a:pPr indent="0" lvl="0" marL="0" rtl="0" algn="l">
              <a:lnSpc>
                <a:spcPct val="100000"/>
              </a:lnSpc>
              <a:spcBef>
                <a:spcPts val="600"/>
              </a:spcBef>
              <a:spcAft>
                <a:spcPts val="0"/>
              </a:spcAft>
              <a:buClr>
                <a:schemeClr val="dk1"/>
              </a:buClr>
              <a:buSzPts val="1100"/>
              <a:buFont typeface="Arial"/>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483850" y="262950"/>
            <a:ext cx="7994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273239"/>
                </a:solidFill>
                <a:highlight>
                  <a:srgbClr val="FFFFFF"/>
                </a:highlight>
                <a:latin typeface="Lato"/>
                <a:ea typeface="Lato"/>
                <a:cs typeface="Lato"/>
                <a:sym typeface="Lato"/>
              </a:rPr>
              <a:t>Step 1: Calculating the similarity between Alice and all the other users</a:t>
            </a:r>
            <a:endParaRPr b="1" sz="1300">
              <a:solidFill>
                <a:srgbClr val="273239"/>
              </a:solidFill>
              <a:highlight>
                <a:srgbClr val="FFFFFF"/>
              </a:highlight>
              <a:latin typeface="Lato"/>
              <a:ea typeface="Lato"/>
              <a:cs typeface="Lato"/>
              <a:sym typeface="Lato"/>
            </a:endParaRPr>
          </a:p>
          <a:p>
            <a:pPr indent="0" lvl="0" marL="0" rtl="0" algn="l">
              <a:spcBef>
                <a:spcPts val="0"/>
              </a:spcBef>
              <a:spcAft>
                <a:spcPts val="0"/>
              </a:spcAft>
              <a:buNone/>
            </a:pPr>
            <a:r>
              <a:rPr lang="en" sz="1300">
                <a:solidFill>
                  <a:srgbClr val="273239"/>
                </a:solidFill>
                <a:highlight>
                  <a:srgbClr val="FFFFFF"/>
                </a:highlight>
                <a:latin typeface="Lato"/>
                <a:ea typeface="Lato"/>
                <a:cs typeface="Lato"/>
                <a:sym typeface="Lato"/>
              </a:rPr>
              <a:t>At first we calculate the averages of the ratings of all the user excluding I5 as it is not rated by Alice. Therefore, we calculate the average as </a:t>
            </a:r>
            <a:endParaRPr>
              <a:latin typeface="Lato"/>
              <a:ea typeface="Lato"/>
              <a:cs typeface="Lato"/>
              <a:sym typeface="Lato"/>
            </a:endParaRPr>
          </a:p>
        </p:txBody>
      </p:sp>
      <p:pic>
        <p:nvPicPr>
          <p:cNvPr id="203" name="Google Shape;203;p33"/>
          <p:cNvPicPr preferRelativeResize="0"/>
          <p:nvPr/>
        </p:nvPicPr>
        <p:blipFill>
          <a:blip r:embed="rId3">
            <a:alphaModFix/>
          </a:blip>
          <a:stretch>
            <a:fillRect/>
          </a:stretch>
        </p:blipFill>
        <p:spPr>
          <a:xfrm>
            <a:off x="1330475" y="1048050"/>
            <a:ext cx="6137600" cy="3299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a:blip r:embed="rId3">
            <a:alphaModFix/>
          </a:blip>
          <a:stretch>
            <a:fillRect/>
          </a:stretch>
        </p:blipFill>
        <p:spPr>
          <a:xfrm>
            <a:off x="2119350" y="362750"/>
            <a:ext cx="5438775" cy="3876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5"/>
          <p:cNvPicPr preferRelativeResize="0"/>
          <p:nvPr/>
        </p:nvPicPr>
        <p:blipFill>
          <a:blip r:embed="rId3">
            <a:alphaModFix/>
          </a:blip>
          <a:stretch>
            <a:fillRect/>
          </a:stretch>
        </p:blipFill>
        <p:spPr>
          <a:xfrm>
            <a:off x="1014925" y="152400"/>
            <a:ext cx="6966747" cy="483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300">
                <a:solidFill>
                  <a:srgbClr val="000000"/>
                </a:solidFill>
              </a:rPr>
              <a:t>Item </a:t>
            </a:r>
            <a:r>
              <a:rPr b="0" lang="en" sz="2300">
                <a:solidFill>
                  <a:srgbClr val="000000"/>
                </a:solidFill>
              </a:rPr>
              <a:t>Based Collaborative/ Implicit Filtering</a:t>
            </a:r>
            <a:endParaRPr sz="2300"/>
          </a:p>
        </p:txBody>
      </p:sp>
      <p:sp>
        <p:nvSpPr>
          <p:cNvPr id="219" name="Google Shape;219;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200">
                <a:solidFill>
                  <a:srgbClr val="202122"/>
                </a:solidFill>
                <a:highlight>
                  <a:srgbClr val="FFFFFF"/>
                </a:highlight>
                <a:latin typeface="Roboto"/>
                <a:ea typeface="Roboto"/>
                <a:cs typeface="Roboto"/>
                <a:sym typeface="Roboto"/>
              </a:rPr>
              <a:t>Item based Collaborative filtering is based on the similarity between items calculated using people's ratings of those items. </a:t>
            </a:r>
            <a:endParaRPr sz="1200">
              <a:solidFill>
                <a:srgbClr val="202124"/>
              </a:solidFill>
              <a:latin typeface="Roboto"/>
              <a:ea typeface="Roboto"/>
              <a:cs typeface="Roboto"/>
              <a:sym typeface="Roboto"/>
            </a:endParaRPr>
          </a:p>
          <a:p>
            <a:pPr indent="0" lvl="0" marL="0" rtl="0" algn="l">
              <a:lnSpc>
                <a:spcPct val="100000"/>
              </a:lnSpc>
              <a:spcBef>
                <a:spcPts val="0"/>
              </a:spcBef>
              <a:spcAft>
                <a:spcPts val="0"/>
              </a:spcAft>
              <a:buNone/>
            </a:pPr>
            <a:r>
              <a:t/>
            </a:r>
            <a:endParaRPr sz="1200">
              <a:solidFill>
                <a:srgbClr val="202124"/>
              </a:solidFill>
              <a:latin typeface="Roboto"/>
              <a:ea typeface="Roboto"/>
              <a:cs typeface="Roboto"/>
              <a:sym typeface="Roboto"/>
            </a:endParaRPr>
          </a:p>
          <a:p>
            <a:pPr indent="0" lvl="0" marL="0" rtl="0" algn="l">
              <a:lnSpc>
                <a:spcPct val="100000"/>
              </a:lnSpc>
              <a:spcBef>
                <a:spcPts val="0"/>
              </a:spcBef>
              <a:spcAft>
                <a:spcPts val="0"/>
              </a:spcAft>
              <a:buNone/>
            </a:pPr>
            <a:r>
              <a:rPr lang="en" sz="1200">
                <a:solidFill>
                  <a:srgbClr val="202124"/>
                </a:solidFill>
                <a:latin typeface="Roboto"/>
                <a:ea typeface="Roboto"/>
                <a:cs typeface="Roboto"/>
                <a:sym typeface="Roboto"/>
              </a:rPr>
              <a:t>It is also called as Implicit Filtering.</a:t>
            </a:r>
            <a:endParaRPr sz="1200">
              <a:solidFill>
                <a:srgbClr val="202124"/>
              </a:solidFill>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nvSpPr>
        <p:spPr>
          <a:xfrm>
            <a:off x="631100" y="252450"/>
            <a:ext cx="4407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Lato"/>
                <a:ea typeface="Lato"/>
                <a:cs typeface="Lato"/>
                <a:sym typeface="Lato"/>
              </a:rPr>
              <a:t>Use Case </a:t>
            </a:r>
            <a:r>
              <a:rPr lang="en" sz="2500">
                <a:latin typeface="Lato"/>
                <a:ea typeface="Lato"/>
                <a:cs typeface="Lato"/>
                <a:sym typeface="Lato"/>
              </a:rPr>
              <a:t>&amp; story behind</a:t>
            </a:r>
            <a:r>
              <a:rPr lang="en" sz="2500">
                <a:latin typeface="Lato"/>
                <a:ea typeface="Lato"/>
                <a:cs typeface="Lato"/>
                <a:sym typeface="Lato"/>
              </a:rPr>
              <a:t> </a:t>
            </a:r>
            <a:endParaRPr sz="2500">
              <a:latin typeface="Lato"/>
              <a:ea typeface="Lato"/>
              <a:cs typeface="Lato"/>
              <a:sym typeface="Lato"/>
            </a:endParaRPr>
          </a:p>
        </p:txBody>
      </p:sp>
      <p:pic>
        <p:nvPicPr>
          <p:cNvPr id="225" name="Google Shape;225;p37"/>
          <p:cNvPicPr preferRelativeResize="0"/>
          <p:nvPr/>
        </p:nvPicPr>
        <p:blipFill>
          <a:blip r:embed="rId3">
            <a:alphaModFix/>
          </a:blip>
          <a:stretch>
            <a:fillRect/>
          </a:stretch>
        </p:blipFill>
        <p:spPr>
          <a:xfrm>
            <a:off x="631100" y="875100"/>
            <a:ext cx="5172198" cy="4016850"/>
          </a:xfrm>
          <a:prstGeom prst="rect">
            <a:avLst/>
          </a:prstGeom>
          <a:noFill/>
          <a:ln>
            <a:noFill/>
          </a:ln>
        </p:spPr>
      </p:pic>
      <p:sp>
        <p:nvSpPr>
          <p:cNvPr id="226" name="Google Shape;226;p37"/>
          <p:cNvSpPr txBox="1"/>
          <p:nvPr>
            <p:ph idx="4294967295" type="body"/>
          </p:nvPr>
        </p:nvSpPr>
        <p:spPr>
          <a:xfrm>
            <a:off x="6197000" y="252450"/>
            <a:ext cx="2754300" cy="4639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12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2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b="1" sz="1200" u="sng">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b="1" sz="1200" u="sng">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b="1" lang="en" sz="1600" u="sng">
                <a:solidFill>
                  <a:srgbClr val="202122"/>
                </a:solidFill>
                <a:highlight>
                  <a:srgbClr val="FFFFFF"/>
                </a:highlight>
                <a:latin typeface="Roboto"/>
                <a:ea typeface="Roboto"/>
                <a:cs typeface="Roboto"/>
                <a:sym typeface="Roboto"/>
              </a:rPr>
              <a:t>Problem Statement: </a:t>
            </a:r>
            <a:endParaRPr b="1" sz="1600" u="sng">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4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lang="en" sz="1400">
                <a:solidFill>
                  <a:srgbClr val="202122"/>
                </a:solidFill>
                <a:highlight>
                  <a:srgbClr val="FFFFFF"/>
                </a:highlight>
                <a:latin typeface="Roboto"/>
                <a:ea typeface="Roboto"/>
                <a:cs typeface="Roboto"/>
                <a:sym typeface="Roboto"/>
              </a:rPr>
              <a:t>Estimate rating of Movie 1 by User 5?</a:t>
            </a:r>
            <a:endParaRPr sz="1400">
              <a:solidFill>
                <a:srgbClr val="202124"/>
              </a:solidFill>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1200"/>
              </a:spcBef>
              <a:spcAft>
                <a:spcPts val="0"/>
              </a:spcAft>
              <a:buNone/>
            </a:pPr>
            <a:r>
              <a:rPr lang="en"/>
              <a:t>Create a Sparse Matrix</a:t>
            </a:r>
            <a:endParaRPr/>
          </a:p>
          <a:p>
            <a:pPr indent="0" lvl="0" marL="0" rtl="0" algn="l">
              <a:spcBef>
                <a:spcPts val="1200"/>
              </a:spcBef>
              <a:spcAft>
                <a:spcPts val="0"/>
              </a:spcAft>
              <a:buNone/>
            </a:pPr>
            <a:r>
              <a:t/>
            </a:r>
            <a:endParaRPr/>
          </a:p>
          <a:p>
            <a:pPr indent="0" lvl="0" marL="0" rtl="0" algn="l">
              <a:lnSpc>
                <a:spcPct val="100000"/>
              </a:lnSpc>
              <a:spcBef>
                <a:spcPts val="1200"/>
              </a:spcBef>
              <a:spcAft>
                <a:spcPts val="0"/>
              </a:spcAft>
              <a:buNone/>
            </a:pPr>
            <a:r>
              <a:rPr b="1" lang="en" sz="1100" u="sng">
                <a:solidFill>
                  <a:srgbClr val="202122"/>
                </a:solidFill>
                <a:highlight>
                  <a:srgbClr val="FFFFFF"/>
                </a:highlight>
                <a:latin typeface="Roboto"/>
                <a:ea typeface="Roboto"/>
                <a:cs typeface="Roboto"/>
                <a:sym typeface="Roboto"/>
              </a:rPr>
              <a:t>Note: </a:t>
            </a:r>
            <a:r>
              <a:rPr lang="en" sz="1100">
                <a:solidFill>
                  <a:srgbClr val="202122"/>
                </a:solidFill>
                <a:highlight>
                  <a:srgbClr val="FFFFFF"/>
                </a:highlight>
                <a:latin typeface="Roboto"/>
                <a:ea typeface="Roboto"/>
                <a:cs typeface="Roboto"/>
                <a:sym typeface="Roboto"/>
              </a:rPr>
              <a:t> </a:t>
            </a:r>
            <a:endParaRPr sz="11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1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lang="en" sz="1100">
                <a:solidFill>
                  <a:srgbClr val="202122"/>
                </a:solidFill>
                <a:highlight>
                  <a:srgbClr val="FFFFFF"/>
                </a:highlight>
                <a:latin typeface="Roboto"/>
                <a:ea typeface="Roboto"/>
                <a:cs typeface="Roboto"/>
                <a:sym typeface="Roboto"/>
              </a:rPr>
              <a:t>1. All ratings are between 1 &amp; 5 (1 being lower and 5 being higher)</a:t>
            </a:r>
            <a:endParaRPr sz="11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1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lang="en" sz="1100">
                <a:solidFill>
                  <a:srgbClr val="202122"/>
                </a:solidFill>
                <a:highlight>
                  <a:srgbClr val="FFFFFF"/>
                </a:highlight>
                <a:latin typeface="Roboto"/>
                <a:ea typeface="Roboto"/>
                <a:cs typeface="Roboto"/>
                <a:sym typeface="Roboto"/>
              </a:rPr>
              <a:t>2. Blank blocks are unknown ratings / user hav’nt provided the ratings. </a:t>
            </a:r>
            <a:endParaRPr sz="1100">
              <a:solidFill>
                <a:srgbClr val="202122"/>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8"/>
          <p:cNvPicPr preferRelativeResize="0"/>
          <p:nvPr/>
        </p:nvPicPr>
        <p:blipFill>
          <a:blip r:embed="rId3">
            <a:alphaModFix/>
          </a:blip>
          <a:stretch>
            <a:fillRect/>
          </a:stretch>
        </p:blipFill>
        <p:spPr>
          <a:xfrm>
            <a:off x="656875" y="867575"/>
            <a:ext cx="5998700" cy="4024525"/>
          </a:xfrm>
          <a:prstGeom prst="rect">
            <a:avLst/>
          </a:prstGeom>
          <a:noFill/>
          <a:ln>
            <a:noFill/>
          </a:ln>
        </p:spPr>
      </p:pic>
      <p:sp>
        <p:nvSpPr>
          <p:cNvPr id="232" name="Google Shape;232;p38"/>
          <p:cNvSpPr txBox="1"/>
          <p:nvPr>
            <p:ph idx="4294967295" type="body"/>
          </p:nvPr>
        </p:nvSpPr>
        <p:spPr>
          <a:xfrm>
            <a:off x="6655575" y="396600"/>
            <a:ext cx="2295600" cy="44955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b="1" lang="en" sz="1600" u="sng">
                <a:solidFill>
                  <a:srgbClr val="202122"/>
                </a:solidFill>
                <a:highlight>
                  <a:srgbClr val="FFFFFF"/>
                </a:highlight>
                <a:latin typeface="Roboto"/>
                <a:ea typeface="Roboto"/>
                <a:cs typeface="Roboto"/>
                <a:sym typeface="Roboto"/>
              </a:rPr>
              <a:t>Problem Statement: </a:t>
            </a:r>
            <a:endParaRPr b="1" sz="1600" u="sng">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4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lang="en" sz="1400">
                <a:solidFill>
                  <a:srgbClr val="202122"/>
                </a:solidFill>
                <a:highlight>
                  <a:srgbClr val="FFFFFF"/>
                </a:highlight>
                <a:latin typeface="Roboto"/>
                <a:ea typeface="Roboto"/>
                <a:cs typeface="Roboto"/>
                <a:sym typeface="Roboto"/>
              </a:rPr>
              <a:t>Estimate rating of Movie 1 by User 5?</a:t>
            </a:r>
            <a:endParaRPr sz="1400">
              <a:solidFill>
                <a:srgbClr val="202124"/>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1200"/>
              </a:spcBef>
              <a:spcAft>
                <a:spcPts val="0"/>
              </a:spcAft>
              <a:buNone/>
            </a:pPr>
            <a:r>
              <a:rPr lang="en">
                <a:latin typeface="Roboto"/>
                <a:ea typeface="Roboto"/>
                <a:cs typeface="Roboto"/>
                <a:sym typeface="Roboto"/>
              </a:rPr>
              <a:t>a. </a:t>
            </a:r>
            <a:r>
              <a:rPr lang="en">
                <a:latin typeface="Roboto"/>
                <a:ea typeface="Roboto"/>
                <a:cs typeface="Roboto"/>
                <a:sym typeface="Roboto"/>
              </a:rPr>
              <a:t>Calculate similarity of Movie 1 rest of the movies (m)</a:t>
            </a:r>
            <a:endParaRPr>
              <a:latin typeface="Roboto"/>
              <a:ea typeface="Roboto"/>
              <a:cs typeface="Roboto"/>
              <a:sym typeface="Roboto"/>
            </a:endParaRPr>
          </a:p>
          <a:p>
            <a:pPr indent="0" lvl="0" marL="0" rtl="0" algn="l">
              <a:spcBef>
                <a:spcPts val="1200"/>
              </a:spcBef>
              <a:spcAft>
                <a:spcPts val="0"/>
              </a:spcAft>
              <a:buNone/>
            </a:pPr>
            <a:r>
              <a:t/>
            </a:r>
            <a:endParaRPr>
              <a:latin typeface="Roboto"/>
              <a:ea typeface="Roboto"/>
              <a:cs typeface="Roboto"/>
              <a:sym typeface="Roboto"/>
            </a:endParaRPr>
          </a:p>
          <a:p>
            <a:pPr indent="0" lvl="0" marL="0" rtl="0" algn="l">
              <a:lnSpc>
                <a:spcPct val="100000"/>
              </a:lnSpc>
              <a:spcBef>
                <a:spcPts val="1200"/>
              </a:spcBef>
              <a:spcAft>
                <a:spcPts val="0"/>
              </a:spcAft>
              <a:buNone/>
            </a:pPr>
            <a:r>
              <a:rPr b="1" lang="en" sz="1100" u="sng">
                <a:solidFill>
                  <a:srgbClr val="202122"/>
                </a:solidFill>
                <a:highlight>
                  <a:srgbClr val="FFFFFF"/>
                </a:highlight>
                <a:latin typeface="Roboto"/>
                <a:ea typeface="Roboto"/>
                <a:cs typeface="Roboto"/>
                <a:sym typeface="Roboto"/>
              </a:rPr>
              <a:t>Note: </a:t>
            </a:r>
            <a:r>
              <a:rPr lang="en" sz="1100">
                <a:solidFill>
                  <a:srgbClr val="202122"/>
                </a:solidFill>
                <a:highlight>
                  <a:srgbClr val="FFFFFF"/>
                </a:highlight>
                <a:latin typeface="Roboto"/>
                <a:ea typeface="Roboto"/>
                <a:cs typeface="Roboto"/>
                <a:sym typeface="Roboto"/>
              </a:rPr>
              <a:t> </a:t>
            </a:r>
            <a:endParaRPr sz="11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lang="en" sz="1100">
                <a:solidFill>
                  <a:srgbClr val="202122"/>
                </a:solidFill>
                <a:highlight>
                  <a:srgbClr val="FFFFFF"/>
                </a:highlight>
                <a:latin typeface="Roboto"/>
                <a:ea typeface="Roboto"/>
                <a:cs typeface="Roboto"/>
                <a:sym typeface="Roboto"/>
              </a:rPr>
              <a:t>Here we are using Cosine similarity</a:t>
            </a:r>
            <a:endParaRPr sz="11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1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lang="en" sz="1100">
                <a:solidFill>
                  <a:srgbClr val="202122"/>
                </a:solidFill>
                <a:highlight>
                  <a:srgbClr val="FFFFFF"/>
                </a:highlight>
                <a:latin typeface="Roboto"/>
                <a:ea typeface="Roboto"/>
                <a:cs typeface="Roboto"/>
                <a:sym typeface="Roboto"/>
              </a:rPr>
              <a:t>1. Subtract mean rating (M1) from each Movie (i)</a:t>
            </a:r>
            <a:endParaRPr sz="11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lang="en" sz="1100">
                <a:solidFill>
                  <a:srgbClr val="202122"/>
                </a:solidFill>
                <a:highlight>
                  <a:srgbClr val="FFFFFF"/>
                </a:highlight>
                <a:latin typeface="Roboto"/>
                <a:ea typeface="Roboto"/>
                <a:cs typeface="Roboto"/>
                <a:sym typeface="Roboto"/>
              </a:rPr>
              <a:t>M1 = (1+3+5+5+4)/5 = </a:t>
            </a:r>
            <a:r>
              <a:rPr b="1" lang="en" sz="1100">
                <a:solidFill>
                  <a:srgbClr val="202122"/>
                </a:solidFill>
                <a:highlight>
                  <a:srgbClr val="FFFFFF"/>
                </a:highlight>
                <a:latin typeface="Roboto"/>
                <a:ea typeface="Roboto"/>
                <a:cs typeface="Roboto"/>
                <a:sym typeface="Roboto"/>
              </a:rPr>
              <a:t>3.6</a:t>
            </a:r>
            <a:endParaRPr sz="11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lang="en" sz="1100">
                <a:solidFill>
                  <a:srgbClr val="202122"/>
                </a:solidFill>
                <a:highlight>
                  <a:srgbClr val="FFFFFF"/>
                </a:highlight>
                <a:latin typeface="Roboto"/>
                <a:ea typeface="Roboto"/>
                <a:cs typeface="Roboto"/>
                <a:sym typeface="Roboto"/>
              </a:rPr>
              <a:t>Row1 = [-2.6,0,-0.6,0,0,1.4,0,0,1.4,0,0.4,0]</a:t>
            </a:r>
            <a:endParaRPr sz="11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b="1" sz="11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lang="en" sz="1100">
                <a:solidFill>
                  <a:srgbClr val="202122"/>
                </a:solidFill>
                <a:highlight>
                  <a:srgbClr val="FFFFFF"/>
                </a:highlight>
                <a:latin typeface="Roboto"/>
                <a:ea typeface="Roboto"/>
                <a:cs typeface="Roboto"/>
                <a:sym typeface="Roboto"/>
              </a:rPr>
              <a:t>2.  Compute Cosine similarities between Rows. Cosine similarity hsa been explained in detail in User-User section</a:t>
            </a:r>
            <a:endParaRPr sz="11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ph idx="4294967295" type="body"/>
          </p:nvPr>
        </p:nvSpPr>
        <p:spPr>
          <a:xfrm>
            <a:off x="6655575" y="396600"/>
            <a:ext cx="2404500" cy="44955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b="1" lang="en" sz="1600" u="sng">
                <a:solidFill>
                  <a:srgbClr val="202122"/>
                </a:solidFill>
                <a:highlight>
                  <a:srgbClr val="FFFFFF"/>
                </a:highlight>
                <a:latin typeface="Roboto"/>
                <a:ea typeface="Roboto"/>
                <a:cs typeface="Roboto"/>
                <a:sym typeface="Roboto"/>
              </a:rPr>
              <a:t>Problem Statement: </a:t>
            </a:r>
            <a:endParaRPr b="1" sz="1600" u="sng">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4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lang="en" sz="1400">
                <a:solidFill>
                  <a:srgbClr val="202122"/>
                </a:solidFill>
                <a:highlight>
                  <a:srgbClr val="FFFFFF"/>
                </a:highlight>
                <a:latin typeface="Roboto"/>
                <a:ea typeface="Roboto"/>
                <a:cs typeface="Roboto"/>
                <a:sym typeface="Roboto"/>
              </a:rPr>
              <a:t>Estimate rating of Movie 1 by User 5?</a:t>
            </a:r>
            <a:endParaRPr sz="1400">
              <a:solidFill>
                <a:srgbClr val="202124"/>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1200"/>
              </a:spcBef>
              <a:spcAft>
                <a:spcPts val="0"/>
              </a:spcAft>
              <a:buNone/>
            </a:pPr>
            <a:r>
              <a:rPr lang="en">
                <a:latin typeface="Roboto"/>
                <a:ea typeface="Roboto"/>
                <a:cs typeface="Roboto"/>
                <a:sym typeface="Roboto"/>
              </a:rPr>
              <a:t>Identify movies similar to Movie1 - these set of movies are called Neighbours</a:t>
            </a:r>
            <a:endParaRPr>
              <a:latin typeface="Roboto"/>
              <a:ea typeface="Roboto"/>
              <a:cs typeface="Roboto"/>
              <a:sym typeface="Roboto"/>
            </a:endParaRPr>
          </a:p>
          <a:p>
            <a:pPr indent="0" lvl="0" marL="0" rtl="0" algn="l">
              <a:spcBef>
                <a:spcPts val="1200"/>
              </a:spcBef>
              <a:spcAft>
                <a:spcPts val="0"/>
              </a:spcAft>
              <a:buNone/>
            </a:pPr>
            <a:r>
              <a:rPr lang="en">
                <a:latin typeface="Roboto"/>
                <a:ea typeface="Roboto"/>
                <a:cs typeface="Roboto"/>
                <a:sym typeface="Roboto"/>
              </a:rPr>
              <a:t>I</a:t>
            </a:r>
            <a:r>
              <a:rPr lang="en">
                <a:latin typeface="Roboto"/>
                <a:ea typeface="Roboto"/>
                <a:cs typeface="Roboto"/>
                <a:sym typeface="Roboto"/>
              </a:rPr>
              <a:t>n our case we have limited the neighbours N to 2. </a:t>
            </a:r>
            <a:endParaRPr>
              <a:latin typeface="Roboto"/>
              <a:ea typeface="Roboto"/>
              <a:cs typeface="Roboto"/>
              <a:sym typeface="Roboto"/>
            </a:endParaRPr>
          </a:p>
          <a:p>
            <a:pPr indent="0" lvl="0" marL="0" rtl="0" algn="l">
              <a:spcBef>
                <a:spcPts val="1200"/>
              </a:spcBef>
              <a:spcAft>
                <a:spcPts val="0"/>
              </a:spcAft>
              <a:buNone/>
            </a:pPr>
            <a:r>
              <a:rPr lang="en">
                <a:latin typeface="Roboto"/>
                <a:ea typeface="Roboto"/>
                <a:cs typeface="Roboto"/>
                <a:sym typeface="Roboto"/>
              </a:rPr>
              <a:t>Based on which our selected Neighbours movies are </a:t>
            </a:r>
            <a:r>
              <a:rPr b="1" lang="en" u="sng">
                <a:latin typeface="Roboto"/>
                <a:ea typeface="Roboto"/>
                <a:cs typeface="Roboto"/>
                <a:sym typeface="Roboto"/>
              </a:rPr>
              <a:t>Movie3 </a:t>
            </a:r>
            <a:r>
              <a:rPr lang="en">
                <a:latin typeface="Roboto"/>
                <a:ea typeface="Roboto"/>
                <a:cs typeface="Roboto"/>
                <a:sym typeface="Roboto"/>
              </a:rPr>
              <a:t>&amp; </a:t>
            </a:r>
            <a:r>
              <a:rPr b="1" lang="en" u="sng">
                <a:latin typeface="Roboto"/>
                <a:ea typeface="Roboto"/>
                <a:cs typeface="Roboto"/>
                <a:sym typeface="Roboto"/>
              </a:rPr>
              <a:t>Movie6</a:t>
            </a:r>
            <a:endParaRPr b="1" u="sng">
              <a:latin typeface="Roboto"/>
              <a:ea typeface="Roboto"/>
              <a:cs typeface="Roboto"/>
              <a:sym typeface="Roboto"/>
            </a:endParaRPr>
          </a:p>
          <a:p>
            <a:pPr indent="0" lvl="0" marL="0" rtl="0" algn="l">
              <a:lnSpc>
                <a:spcPct val="100000"/>
              </a:lnSpc>
              <a:spcBef>
                <a:spcPts val="1200"/>
              </a:spcBef>
              <a:spcAft>
                <a:spcPts val="0"/>
              </a:spcAft>
              <a:buNone/>
            </a:pPr>
            <a:r>
              <a:rPr b="1" lang="en" sz="1100" u="sng">
                <a:solidFill>
                  <a:srgbClr val="202122"/>
                </a:solidFill>
                <a:highlight>
                  <a:srgbClr val="FFFFFF"/>
                </a:highlight>
                <a:latin typeface="Roboto"/>
                <a:ea typeface="Roboto"/>
                <a:cs typeface="Roboto"/>
                <a:sym typeface="Roboto"/>
              </a:rPr>
              <a:t>Note: </a:t>
            </a:r>
            <a:r>
              <a:rPr lang="en" sz="1100">
                <a:solidFill>
                  <a:srgbClr val="202122"/>
                </a:solidFill>
                <a:highlight>
                  <a:srgbClr val="FFFFFF"/>
                </a:highlight>
                <a:latin typeface="Roboto"/>
                <a:ea typeface="Roboto"/>
                <a:cs typeface="Roboto"/>
                <a:sym typeface="Roboto"/>
              </a:rPr>
              <a:t> </a:t>
            </a:r>
            <a:endParaRPr sz="11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1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lang="en" sz="1100">
                <a:solidFill>
                  <a:srgbClr val="202122"/>
                </a:solidFill>
                <a:highlight>
                  <a:srgbClr val="FFFFFF"/>
                </a:highlight>
                <a:latin typeface="Roboto"/>
                <a:ea typeface="Roboto"/>
                <a:cs typeface="Roboto"/>
                <a:sym typeface="Roboto"/>
              </a:rPr>
              <a:t>1. </a:t>
            </a:r>
            <a:r>
              <a:rPr lang="en" sz="1100">
                <a:solidFill>
                  <a:srgbClr val="202122"/>
                </a:solidFill>
                <a:highlight>
                  <a:srgbClr val="FFFFFF"/>
                </a:highlight>
                <a:latin typeface="Roboto"/>
                <a:ea typeface="Roboto"/>
                <a:cs typeface="Roboto"/>
                <a:sym typeface="Roboto"/>
              </a:rPr>
              <a:t>Ensure selected neighbours include rating by User 5</a:t>
            </a:r>
            <a:endParaRPr sz="11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1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lang="en" sz="1100">
                <a:solidFill>
                  <a:srgbClr val="202122"/>
                </a:solidFill>
                <a:highlight>
                  <a:srgbClr val="FFFFFF"/>
                </a:highlight>
                <a:latin typeface="Roboto"/>
                <a:ea typeface="Roboto"/>
                <a:cs typeface="Roboto"/>
                <a:sym typeface="Roboto"/>
              </a:rPr>
              <a:t>2. Select </a:t>
            </a:r>
            <a:r>
              <a:rPr lang="en" sz="1100">
                <a:solidFill>
                  <a:srgbClr val="202122"/>
                </a:solidFill>
                <a:highlight>
                  <a:srgbClr val="FFFFFF"/>
                </a:highlight>
                <a:latin typeface="Roboto"/>
                <a:ea typeface="Roboto"/>
                <a:cs typeface="Roboto"/>
                <a:sym typeface="Roboto"/>
              </a:rPr>
              <a:t>movies</a:t>
            </a:r>
            <a:r>
              <a:rPr lang="en" sz="1100">
                <a:solidFill>
                  <a:srgbClr val="202122"/>
                </a:solidFill>
                <a:highlight>
                  <a:srgbClr val="FFFFFF"/>
                </a:highlight>
                <a:latin typeface="Roboto"/>
                <a:ea typeface="Roboto"/>
                <a:cs typeface="Roboto"/>
                <a:sym typeface="Roboto"/>
              </a:rPr>
              <a:t> with highest values of sim(1,m)</a:t>
            </a:r>
            <a:endParaRPr sz="11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100">
              <a:latin typeface="Roboto"/>
              <a:ea typeface="Roboto"/>
              <a:cs typeface="Roboto"/>
              <a:sym typeface="Roboto"/>
            </a:endParaRPr>
          </a:p>
        </p:txBody>
      </p:sp>
      <p:pic>
        <p:nvPicPr>
          <p:cNvPr id="238" name="Google Shape;238;p39"/>
          <p:cNvPicPr preferRelativeResize="0"/>
          <p:nvPr/>
        </p:nvPicPr>
        <p:blipFill>
          <a:blip r:embed="rId3">
            <a:alphaModFix/>
          </a:blip>
          <a:stretch>
            <a:fillRect/>
          </a:stretch>
        </p:blipFill>
        <p:spPr>
          <a:xfrm>
            <a:off x="656875" y="867575"/>
            <a:ext cx="5998700" cy="4024525"/>
          </a:xfrm>
          <a:prstGeom prst="rect">
            <a:avLst/>
          </a:prstGeom>
          <a:noFill/>
          <a:ln>
            <a:noFill/>
          </a:ln>
        </p:spPr>
      </p:pic>
      <p:pic>
        <p:nvPicPr>
          <p:cNvPr id="239" name="Google Shape;239;p39"/>
          <p:cNvPicPr preferRelativeResize="0"/>
          <p:nvPr/>
        </p:nvPicPr>
        <p:blipFill>
          <a:blip r:embed="rId4">
            <a:alphaModFix/>
          </a:blip>
          <a:stretch>
            <a:fillRect/>
          </a:stretch>
        </p:blipFill>
        <p:spPr>
          <a:xfrm>
            <a:off x="1974300" y="396600"/>
            <a:ext cx="3095625" cy="438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0"/>
          <p:cNvSpPr txBox="1"/>
          <p:nvPr>
            <p:ph idx="4294967295" type="body"/>
          </p:nvPr>
        </p:nvSpPr>
        <p:spPr>
          <a:xfrm>
            <a:off x="6655575" y="396600"/>
            <a:ext cx="2404500" cy="4495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600" u="sng">
                <a:solidFill>
                  <a:srgbClr val="202122"/>
                </a:solidFill>
                <a:highlight>
                  <a:srgbClr val="FFFFFF"/>
                </a:highlight>
                <a:latin typeface="Roboto"/>
                <a:ea typeface="Roboto"/>
                <a:cs typeface="Roboto"/>
                <a:sym typeface="Roboto"/>
              </a:rPr>
              <a:t>Problem Statement: </a:t>
            </a:r>
            <a:endParaRPr b="1" sz="1600" u="sng">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4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lang="en" sz="1400">
                <a:solidFill>
                  <a:srgbClr val="202122"/>
                </a:solidFill>
                <a:highlight>
                  <a:srgbClr val="FFFFFF"/>
                </a:highlight>
                <a:latin typeface="Roboto"/>
                <a:ea typeface="Roboto"/>
                <a:cs typeface="Roboto"/>
                <a:sym typeface="Roboto"/>
              </a:rPr>
              <a:t>Estimate rating of Movie 1 by User 5?</a:t>
            </a:r>
            <a:endParaRPr sz="1400">
              <a:solidFill>
                <a:srgbClr val="202124"/>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1200"/>
              </a:spcBef>
              <a:spcAft>
                <a:spcPts val="0"/>
              </a:spcAft>
              <a:buNone/>
            </a:pPr>
            <a:r>
              <a:rPr lang="en">
                <a:latin typeface="Roboto"/>
                <a:ea typeface="Roboto"/>
                <a:cs typeface="Roboto"/>
                <a:sym typeface="Roboto"/>
              </a:rPr>
              <a:t>Estimate the Movie rating by using simple weighted Avg. </a:t>
            </a:r>
            <a:endParaRPr>
              <a:latin typeface="Roboto"/>
              <a:ea typeface="Roboto"/>
              <a:cs typeface="Roboto"/>
              <a:sym typeface="Roboto"/>
            </a:endParaRPr>
          </a:p>
          <a:p>
            <a:pPr indent="0" lvl="0" marL="0" rtl="0" algn="l">
              <a:spcBef>
                <a:spcPts val="1200"/>
              </a:spcBef>
              <a:spcAft>
                <a:spcPts val="0"/>
              </a:spcAft>
              <a:buNone/>
            </a:pPr>
            <a:r>
              <a:rPr lang="en">
                <a:latin typeface="Roboto"/>
                <a:ea typeface="Roboto"/>
                <a:cs typeface="Roboto"/>
                <a:sym typeface="Roboto"/>
              </a:rPr>
              <a:t>In our case R15  = </a:t>
            </a:r>
            <a:r>
              <a:rPr b="1" lang="en">
                <a:latin typeface="Roboto"/>
                <a:ea typeface="Roboto"/>
                <a:cs typeface="Roboto"/>
                <a:sym typeface="Roboto"/>
              </a:rPr>
              <a:t>2.6</a:t>
            </a:r>
            <a:endParaRPr b="1">
              <a:latin typeface="Roboto"/>
              <a:ea typeface="Roboto"/>
              <a:cs typeface="Roboto"/>
              <a:sym typeface="Roboto"/>
            </a:endParaRPr>
          </a:p>
          <a:p>
            <a:pPr indent="0" lvl="0" marL="0" rtl="0" algn="l">
              <a:spcBef>
                <a:spcPts val="1200"/>
              </a:spcBef>
              <a:spcAft>
                <a:spcPts val="0"/>
              </a:spcAft>
              <a:buNone/>
            </a:pPr>
            <a:r>
              <a:rPr b="1" lang="en">
                <a:latin typeface="Roboto"/>
                <a:ea typeface="Roboto"/>
                <a:cs typeface="Roboto"/>
                <a:sym typeface="Roboto"/>
              </a:rPr>
              <a:t>Using similar approach find ratings of all blanks (Rrc)</a:t>
            </a:r>
            <a:endParaRPr b="1">
              <a:latin typeface="Roboto"/>
              <a:ea typeface="Roboto"/>
              <a:cs typeface="Roboto"/>
              <a:sym typeface="Roboto"/>
            </a:endParaRPr>
          </a:p>
          <a:p>
            <a:pPr indent="0" lvl="0" marL="0" rtl="0" algn="l">
              <a:lnSpc>
                <a:spcPct val="100000"/>
              </a:lnSpc>
              <a:spcBef>
                <a:spcPts val="1200"/>
              </a:spcBef>
              <a:spcAft>
                <a:spcPts val="0"/>
              </a:spcAft>
              <a:buNone/>
            </a:pPr>
            <a:r>
              <a:rPr b="1" lang="en" sz="1100" u="sng">
                <a:solidFill>
                  <a:srgbClr val="202122"/>
                </a:solidFill>
                <a:highlight>
                  <a:srgbClr val="FFFFFF"/>
                </a:highlight>
                <a:latin typeface="Roboto"/>
                <a:ea typeface="Roboto"/>
                <a:cs typeface="Roboto"/>
                <a:sym typeface="Roboto"/>
              </a:rPr>
              <a:t>Note: </a:t>
            </a:r>
            <a:r>
              <a:rPr lang="en" sz="1100">
                <a:solidFill>
                  <a:srgbClr val="202122"/>
                </a:solidFill>
                <a:highlight>
                  <a:srgbClr val="FFFFFF"/>
                </a:highlight>
                <a:latin typeface="Roboto"/>
                <a:ea typeface="Roboto"/>
                <a:cs typeface="Roboto"/>
                <a:sym typeface="Roboto"/>
              </a:rPr>
              <a:t> </a:t>
            </a:r>
            <a:endParaRPr sz="11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1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lang="en" sz="1100">
                <a:solidFill>
                  <a:srgbClr val="202122"/>
                </a:solidFill>
                <a:highlight>
                  <a:srgbClr val="FFFFFF"/>
                </a:highlight>
                <a:latin typeface="Roboto"/>
                <a:ea typeface="Roboto"/>
                <a:cs typeface="Roboto"/>
                <a:sym typeface="Roboto"/>
              </a:rPr>
              <a:t>R15 = (0.41*2 + 0.59*3)/(0.41+0.59)</a:t>
            </a:r>
            <a:endParaRPr sz="11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100">
              <a:latin typeface="Roboto"/>
              <a:ea typeface="Roboto"/>
              <a:cs typeface="Roboto"/>
              <a:sym typeface="Roboto"/>
            </a:endParaRPr>
          </a:p>
        </p:txBody>
      </p:sp>
      <p:pic>
        <p:nvPicPr>
          <p:cNvPr id="245" name="Google Shape;245;p40"/>
          <p:cNvPicPr preferRelativeResize="0"/>
          <p:nvPr/>
        </p:nvPicPr>
        <p:blipFill>
          <a:blip r:embed="rId3">
            <a:alphaModFix/>
          </a:blip>
          <a:stretch>
            <a:fillRect/>
          </a:stretch>
        </p:blipFill>
        <p:spPr>
          <a:xfrm>
            <a:off x="656875" y="867575"/>
            <a:ext cx="5998700" cy="4024525"/>
          </a:xfrm>
          <a:prstGeom prst="rect">
            <a:avLst/>
          </a:prstGeom>
          <a:noFill/>
          <a:ln>
            <a:noFill/>
          </a:ln>
        </p:spPr>
      </p:pic>
      <p:pic>
        <p:nvPicPr>
          <p:cNvPr id="246" name="Google Shape;246;p40"/>
          <p:cNvPicPr preferRelativeResize="0"/>
          <p:nvPr/>
        </p:nvPicPr>
        <p:blipFill>
          <a:blip r:embed="rId4">
            <a:alphaModFix/>
          </a:blip>
          <a:stretch>
            <a:fillRect/>
          </a:stretch>
        </p:blipFill>
        <p:spPr>
          <a:xfrm>
            <a:off x="1974300" y="396600"/>
            <a:ext cx="3095625" cy="438150"/>
          </a:xfrm>
          <a:prstGeom prst="rect">
            <a:avLst/>
          </a:prstGeom>
          <a:noFill/>
          <a:ln>
            <a:noFill/>
          </a:ln>
        </p:spPr>
      </p:pic>
      <p:pic>
        <p:nvPicPr>
          <p:cNvPr id="247" name="Google Shape;247;p40"/>
          <p:cNvPicPr preferRelativeResize="0"/>
          <p:nvPr/>
        </p:nvPicPr>
        <p:blipFill>
          <a:blip r:embed="rId5">
            <a:alphaModFix/>
          </a:blip>
          <a:stretch>
            <a:fillRect/>
          </a:stretch>
        </p:blipFill>
        <p:spPr>
          <a:xfrm>
            <a:off x="2850594" y="1797131"/>
            <a:ext cx="272675" cy="375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nvSpPr>
        <p:spPr>
          <a:xfrm>
            <a:off x="568000" y="273475"/>
            <a:ext cx="5311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Lato"/>
                <a:ea typeface="Lato"/>
                <a:cs typeface="Lato"/>
                <a:sym typeface="Lato"/>
              </a:rPr>
              <a:t>Some Math behind</a:t>
            </a:r>
            <a:endParaRPr sz="2100">
              <a:latin typeface="Lato"/>
              <a:ea typeface="Lato"/>
              <a:cs typeface="Lato"/>
              <a:sym typeface="Lato"/>
            </a:endParaRPr>
          </a:p>
        </p:txBody>
      </p:sp>
      <p:sp>
        <p:nvSpPr>
          <p:cNvPr id="253" name="Google Shape;253;p41"/>
          <p:cNvSpPr txBox="1"/>
          <p:nvPr/>
        </p:nvSpPr>
        <p:spPr>
          <a:xfrm>
            <a:off x="568000" y="852000"/>
            <a:ext cx="426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Lato"/>
                <a:ea typeface="Lato"/>
                <a:cs typeface="Lato"/>
                <a:sym typeface="Lato"/>
              </a:rPr>
              <a:t>Lets Understand the use case  in simple steps:</a:t>
            </a:r>
            <a:endParaRPr sz="1500">
              <a:latin typeface="Lato"/>
              <a:ea typeface="Lato"/>
              <a:cs typeface="Lato"/>
              <a:sym typeface="Lato"/>
            </a:endParaRPr>
          </a:p>
        </p:txBody>
      </p:sp>
      <p:sp>
        <p:nvSpPr>
          <p:cNvPr id="254" name="Google Shape;254;p41"/>
          <p:cNvSpPr txBox="1"/>
          <p:nvPr/>
        </p:nvSpPr>
        <p:spPr>
          <a:xfrm>
            <a:off x="736300" y="1462050"/>
            <a:ext cx="7310400" cy="106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273239"/>
                </a:solidFill>
                <a:highlight>
                  <a:srgbClr val="FFFFFF"/>
                </a:highlight>
                <a:latin typeface="Lato"/>
                <a:ea typeface="Lato"/>
                <a:cs typeface="Lato"/>
                <a:sym typeface="Lato"/>
              </a:rPr>
              <a:t>Step 1: Finding the similarity of Movie1 to other Movies.</a:t>
            </a:r>
            <a:endParaRPr b="1" sz="1300">
              <a:solidFill>
                <a:srgbClr val="273239"/>
              </a:solidFill>
              <a:highlight>
                <a:srgbClr val="FFFFFF"/>
              </a:highlight>
              <a:latin typeface="Lato"/>
              <a:ea typeface="Lato"/>
              <a:cs typeface="Lato"/>
              <a:sym typeface="Lato"/>
            </a:endParaRPr>
          </a:p>
          <a:p>
            <a:pPr indent="0" lvl="0" marL="0" rtl="0" algn="l">
              <a:lnSpc>
                <a:spcPct val="115000"/>
              </a:lnSpc>
              <a:spcBef>
                <a:spcPts val="800"/>
              </a:spcBef>
              <a:spcAft>
                <a:spcPts val="0"/>
              </a:spcAft>
              <a:buNone/>
            </a:pPr>
            <a:r>
              <a:rPr lang="en" sz="1300">
                <a:solidFill>
                  <a:srgbClr val="273239"/>
                </a:solidFill>
                <a:highlight>
                  <a:srgbClr val="FFFFFF"/>
                </a:highlight>
                <a:latin typeface="Lato"/>
                <a:ea typeface="Lato"/>
                <a:cs typeface="Lato"/>
                <a:sym typeface="Lato"/>
              </a:rPr>
              <a:t>Similarity for any two </a:t>
            </a:r>
            <a:r>
              <a:rPr lang="en" sz="1300">
                <a:solidFill>
                  <a:srgbClr val="273239"/>
                </a:solidFill>
                <a:highlight>
                  <a:srgbClr val="FFFFFF"/>
                </a:highlight>
                <a:latin typeface="Lato"/>
                <a:ea typeface="Lato"/>
                <a:cs typeface="Lato"/>
                <a:sym typeface="Lato"/>
              </a:rPr>
              <a:t>movies</a:t>
            </a:r>
            <a:r>
              <a:rPr lang="en" sz="1300">
                <a:solidFill>
                  <a:srgbClr val="273239"/>
                </a:solidFill>
                <a:highlight>
                  <a:srgbClr val="FFFFFF"/>
                </a:highlight>
                <a:latin typeface="Lato"/>
                <a:ea typeface="Lato"/>
                <a:cs typeface="Lato"/>
                <a:sym typeface="Lato"/>
              </a:rPr>
              <a:t> </a:t>
            </a:r>
            <a:r>
              <a:rPr i="1" lang="en" sz="1300">
                <a:solidFill>
                  <a:srgbClr val="273239"/>
                </a:solidFill>
                <a:highlight>
                  <a:srgbClr val="FFFFFF"/>
                </a:highlight>
                <a:latin typeface="Lato"/>
                <a:ea typeface="Lato"/>
                <a:cs typeface="Lato"/>
                <a:sym typeface="Lato"/>
              </a:rPr>
              <a:t>‘i’’</a:t>
            </a:r>
            <a:r>
              <a:rPr lang="en" sz="1300">
                <a:solidFill>
                  <a:srgbClr val="273239"/>
                </a:solidFill>
                <a:highlight>
                  <a:srgbClr val="FFFFFF"/>
                </a:highlight>
                <a:latin typeface="Lato"/>
                <a:ea typeface="Lato"/>
                <a:cs typeface="Lato"/>
                <a:sym typeface="Lato"/>
              </a:rPr>
              <a:t> and </a:t>
            </a:r>
            <a:r>
              <a:rPr i="1" lang="en" sz="1300">
                <a:solidFill>
                  <a:srgbClr val="273239"/>
                </a:solidFill>
                <a:highlight>
                  <a:srgbClr val="FFFFFF"/>
                </a:highlight>
                <a:latin typeface="Lato"/>
                <a:ea typeface="Lato"/>
                <a:cs typeface="Lato"/>
                <a:sym typeface="Lato"/>
              </a:rPr>
              <a:t>‘j’</a:t>
            </a:r>
            <a:r>
              <a:rPr lang="en" sz="1300">
                <a:solidFill>
                  <a:srgbClr val="273239"/>
                </a:solidFill>
                <a:highlight>
                  <a:srgbClr val="FFFFFF"/>
                </a:highlight>
                <a:latin typeface="Lato"/>
                <a:ea typeface="Lato"/>
                <a:cs typeface="Lato"/>
                <a:sym typeface="Lato"/>
              </a:rPr>
              <a:t> can be calculated from the given formula,</a:t>
            </a:r>
            <a:endParaRPr sz="1300">
              <a:solidFill>
                <a:srgbClr val="273239"/>
              </a:solidFill>
              <a:highlight>
                <a:srgbClr val="FFFFFF"/>
              </a:highlight>
              <a:latin typeface="Lato"/>
              <a:ea typeface="Lato"/>
              <a:cs typeface="Lato"/>
              <a:sym typeface="Lato"/>
            </a:endParaRPr>
          </a:p>
          <a:p>
            <a:pPr indent="0" lvl="0" marL="0" rtl="0" algn="l">
              <a:spcBef>
                <a:spcPts val="800"/>
              </a:spcBef>
              <a:spcAft>
                <a:spcPts val="0"/>
              </a:spcAft>
              <a:buNone/>
            </a:pPr>
            <a:r>
              <a:t/>
            </a:r>
            <a:endParaRPr>
              <a:latin typeface="Lato"/>
              <a:ea typeface="Lato"/>
              <a:cs typeface="Lato"/>
              <a:sym typeface="Lato"/>
            </a:endParaRPr>
          </a:p>
        </p:txBody>
      </p:sp>
      <p:pic>
        <p:nvPicPr>
          <p:cNvPr id="255" name="Google Shape;255;p41"/>
          <p:cNvPicPr preferRelativeResize="0"/>
          <p:nvPr/>
        </p:nvPicPr>
        <p:blipFill>
          <a:blip r:embed="rId3">
            <a:alphaModFix/>
          </a:blip>
          <a:stretch>
            <a:fillRect/>
          </a:stretch>
        </p:blipFill>
        <p:spPr>
          <a:xfrm>
            <a:off x="937525" y="2348663"/>
            <a:ext cx="6486525" cy="1819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2"/>
          <p:cNvSpPr txBox="1"/>
          <p:nvPr/>
        </p:nvSpPr>
        <p:spPr>
          <a:xfrm>
            <a:off x="862525" y="483850"/>
            <a:ext cx="64374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273239"/>
                </a:solidFill>
                <a:highlight>
                  <a:srgbClr val="FFFFFF"/>
                </a:highlight>
                <a:latin typeface="Lato"/>
                <a:ea typeface="Lato"/>
                <a:cs typeface="Lato"/>
                <a:sym typeface="Lato"/>
              </a:rPr>
              <a:t>Step 2: Prediction of missing rating of an item</a:t>
            </a:r>
            <a:endParaRPr b="1" sz="1300">
              <a:solidFill>
                <a:srgbClr val="273239"/>
              </a:solidFill>
              <a:highlight>
                <a:srgbClr val="FFFFFF"/>
              </a:highlight>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261" name="Google Shape;261;p42"/>
          <p:cNvPicPr preferRelativeResize="0"/>
          <p:nvPr/>
        </p:nvPicPr>
        <p:blipFill>
          <a:blip r:embed="rId3">
            <a:alphaModFix/>
          </a:blip>
          <a:stretch>
            <a:fillRect/>
          </a:stretch>
        </p:blipFill>
        <p:spPr>
          <a:xfrm>
            <a:off x="1099813" y="1112375"/>
            <a:ext cx="6353175" cy="1504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6"/>
          <p:cNvPicPr preferRelativeResize="0"/>
          <p:nvPr/>
        </p:nvPicPr>
        <p:blipFill>
          <a:blip r:embed="rId3">
            <a:alphaModFix/>
          </a:blip>
          <a:stretch>
            <a:fillRect/>
          </a:stretch>
        </p:blipFill>
        <p:spPr>
          <a:xfrm>
            <a:off x="140700" y="189475"/>
            <a:ext cx="8782077" cy="46365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200">
                <a:solidFill>
                  <a:srgbClr val="202122"/>
                </a:solidFill>
                <a:highlight>
                  <a:srgbClr val="FFFFFF"/>
                </a:highlight>
                <a:latin typeface="Roboto"/>
                <a:ea typeface="Roboto"/>
                <a:cs typeface="Roboto"/>
                <a:sym typeface="Roboto"/>
              </a:rPr>
              <a:t>In practice, Item-Item recommenders outperforms User-User recommenders in most use cases</a:t>
            </a:r>
            <a:endParaRPr sz="12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2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lang="en" sz="1200">
                <a:solidFill>
                  <a:srgbClr val="202122"/>
                </a:solidFill>
                <a:highlight>
                  <a:srgbClr val="FFFFFF"/>
                </a:highlight>
                <a:latin typeface="Roboto"/>
                <a:ea typeface="Roboto"/>
                <a:cs typeface="Roboto"/>
                <a:sym typeface="Roboto"/>
              </a:rPr>
              <a:t>The reasons being:</a:t>
            </a:r>
            <a:endParaRPr sz="1200">
              <a:solidFill>
                <a:srgbClr val="202122"/>
              </a:solidFill>
              <a:highlight>
                <a:srgbClr val="FFFFFF"/>
              </a:highlight>
              <a:latin typeface="Roboto"/>
              <a:ea typeface="Roboto"/>
              <a:cs typeface="Roboto"/>
              <a:sym typeface="Roboto"/>
            </a:endParaRPr>
          </a:p>
          <a:p>
            <a:pPr indent="-304800" lvl="0" marL="457200" rtl="0" algn="l">
              <a:lnSpc>
                <a:spcPct val="100000"/>
              </a:lnSpc>
              <a:spcBef>
                <a:spcPts val="0"/>
              </a:spcBef>
              <a:spcAft>
                <a:spcPts val="0"/>
              </a:spcAft>
              <a:buClr>
                <a:srgbClr val="202122"/>
              </a:buClr>
              <a:buSzPts val="1200"/>
              <a:buFont typeface="Roboto"/>
              <a:buAutoNum type="arabicPeriod"/>
            </a:pPr>
            <a:r>
              <a:rPr lang="en" sz="1200">
                <a:solidFill>
                  <a:srgbClr val="202122"/>
                </a:solidFill>
                <a:highlight>
                  <a:srgbClr val="FFFFFF"/>
                </a:highlight>
                <a:latin typeface="Roboto"/>
                <a:ea typeface="Roboto"/>
                <a:cs typeface="Roboto"/>
                <a:sym typeface="Roboto"/>
              </a:rPr>
              <a:t>Items are simpler than Users.</a:t>
            </a:r>
            <a:endParaRPr sz="1200">
              <a:solidFill>
                <a:srgbClr val="202122"/>
              </a:solidFill>
              <a:highlight>
                <a:srgbClr val="FFFFFF"/>
              </a:highlight>
              <a:latin typeface="Roboto"/>
              <a:ea typeface="Roboto"/>
              <a:cs typeface="Roboto"/>
              <a:sym typeface="Roboto"/>
            </a:endParaRPr>
          </a:p>
          <a:p>
            <a:pPr indent="-304800" lvl="0" marL="457200" rtl="0" algn="l">
              <a:lnSpc>
                <a:spcPct val="100000"/>
              </a:lnSpc>
              <a:spcBef>
                <a:spcPts val="0"/>
              </a:spcBef>
              <a:spcAft>
                <a:spcPts val="0"/>
              </a:spcAft>
              <a:buClr>
                <a:srgbClr val="202122"/>
              </a:buClr>
              <a:buSzPts val="1200"/>
              <a:buFont typeface="Roboto"/>
              <a:buAutoNum type="arabicPeriod"/>
            </a:pPr>
            <a:r>
              <a:rPr lang="en" sz="1200">
                <a:solidFill>
                  <a:srgbClr val="202122"/>
                </a:solidFill>
                <a:highlight>
                  <a:srgbClr val="FFFFFF"/>
                </a:highlight>
                <a:latin typeface="Roboto"/>
                <a:ea typeface="Roboto"/>
                <a:cs typeface="Roboto"/>
                <a:sym typeface="Roboto"/>
              </a:rPr>
              <a:t>Items belong to small set of ‘genre’, while users have complex tastes.</a:t>
            </a:r>
            <a:endParaRPr sz="1200">
              <a:solidFill>
                <a:srgbClr val="202122"/>
              </a:solidFill>
              <a:highlight>
                <a:srgbClr val="FFFFFF"/>
              </a:highlight>
              <a:latin typeface="Roboto"/>
              <a:ea typeface="Roboto"/>
              <a:cs typeface="Roboto"/>
              <a:sym typeface="Roboto"/>
            </a:endParaRPr>
          </a:p>
          <a:p>
            <a:pPr indent="-304800" lvl="0" marL="457200" rtl="0" algn="l">
              <a:lnSpc>
                <a:spcPct val="100000"/>
              </a:lnSpc>
              <a:spcBef>
                <a:spcPts val="0"/>
              </a:spcBef>
              <a:spcAft>
                <a:spcPts val="0"/>
              </a:spcAft>
              <a:buClr>
                <a:srgbClr val="202122"/>
              </a:buClr>
              <a:buSzPts val="1200"/>
              <a:buFont typeface="Roboto"/>
              <a:buAutoNum type="arabicPeriod"/>
            </a:pPr>
            <a:r>
              <a:rPr lang="en" sz="1200">
                <a:solidFill>
                  <a:srgbClr val="202122"/>
                </a:solidFill>
                <a:highlight>
                  <a:srgbClr val="FFFFFF"/>
                </a:highlight>
                <a:latin typeface="Roboto"/>
                <a:ea typeface="Roboto"/>
                <a:cs typeface="Roboto"/>
                <a:sym typeface="Roboto"/>
              </a:rPr>
              <a:t>Item similarity is more meaningful than User similarities.</a:t>
            </a:r>
            <a:endParaRPr sz="12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200">
              <a:solidFill>
                <a:srgbClr val="2021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b="1" lang="en" sz="1200">
                <a:solidFill>
                  <a:srgbClr val="202122"/>
                </a:solidFill>
                <a:highlight>
                  <a:srgbClr val="FFFFFF"/>
                </a:highlight>
                <a:latin typeface="Roboto"/>
                <a:ea typeface="Roboto"/>
                <a:cs typeface="Roboto"/>
                <a:sym typeface="Roboto"/>
              </a:rPr>
              <a:t>Item to Item collaborative filtering works better than User to User collaborative filtering</a:t>
            </a:r>
            <a:endParaRPr/>
          </a:p>
        </p:txBody>
      </p:sp>
      <p:sp>
        <p:nvSpPr>
          <p:cNvPr id="267" name="Google Shape;267;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300">
                <a:solidFill>
                  <a:srgbClr val="000000"/>
                </a:solidFill>
              </a:rPr>
              <a:t>Item Based Collaborative </a:t>
            </a:r>
            <a:r>
              <a:rPr b="0" lang="en" sz="2300">
                <a:solidFill>
                  <a:srgbClr val="000000"/>
                </a:solidFill>
              </a:rPr>
              <a:t>filtering</a:t>
            </a:r>
            <a:r>
              <a:rPr b="0" lang="en" sz="2300">
                <a:solidFill>
                  <a:srgbClr val="000000"/>
                </a:solidFill>
              </a:rPr>
              <a:t> </a:t>
            </a:r>
            <a:endParaRPr sz="2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1" name="Shape 271"/>
        <p:cNvGrpSpPr/>
        <p:nvPr/>
      </p:nvGrpSpPr>
      <p:grpSpPr>
        <a:xfrm>
          <a:off x="0" y="0"/>
          <a:ext cx="0" cy="0"/>
          <a:chOff x="0" y="0"/>
          <a:chExt cx="0" cy="0"/>
        </a:xfrm>
      </p:grpSpPr>
      <p:sp>
        <p:nvSpPr>
          <p:cNvPr id="272" name="Google Shape;272;p44"/>
          <p:cNvSpPr txBox="1"/>
          <p:nvPr/>
        </p:nvSpPr>
        <p:spPr>
          <a:xfrm>
            <a:off x="163875" y="1597725"/>
            <a:ext cx="854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3" name="Google Shape;273;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sz="2400">
                <a:solidFill>
                  <a:srgbClr val="000000"/>
                </a:solidFill>
              </a:rPr>
              <a:t>Cold Start Problem</a:t>
            </a:r>
            <a:endParaRPr b="0" sz="2400">
              <a:solidFill>
                <a:srgbClr val="000000"/>
              </a:solidFill>
            </a:endParaRPr>
          </a:p>
          <a:p>
            <a:pPr indent="0" lvl="0" marL="0" rtl="0" algn="l">
              <a:spcBef>
                <a:spcPts val="0"/>
              </a:spcBef>
              <a:spcAft>
                <a:spcPts val="0"/>
              </a:spcAft>
              <a:buNone/>
            </a:pPr>
            <a:r>
              <a:t/>
            </a:r>
            <a:endParaRPr b="0" sz="2400">
              <a:solidFill>
                <a:srgbClr val="000000"/>
              </a:solidFill>
            </a:endParaRPr>
          </a:p>
        </p:txBody>
      </p:sp>
      <p:sp>
        <p:nvSpPr>
          <p:cNvPr id="274" name="Google Shape;274;p44"/>
          <p:cNvSpPr txBox="1"/>
          <p:nvPr>
            <p:ph idx="1" type="body"/>
          </p:nvPr>
        </p:nvSpPr>
        <p:spPr>
          <a:xfrm>
            <a:off x="729450" y="2078875"/>
            <a:ext cx="7688700" cy="2861700"/>
          </a:xfrm>
          <a:prstGeom prst="rect">
            <a:avLst/>
          </a:prstGeom>
        </p:spPr>
        <p:txBody>
          <a:bodyPr anchorCtr="0" anchor="t" bIns="91425" lIns="91425" spcFirstLastPara="1" rIns="91425" wrap="square" tIns="91425">
            <a:noAutofit/>
          </a:bodyPr>
          <a:lstStyle/>
          <a:p>
            <a:pPr indent="0" lvl="0" marL="0" rtl="0" algn="l">
              <a:lnSpc>
                <a:spcPct val="88181"/>
              </a:lnSpc>
              <a:spcBef>
                <a:spcPts val="1000"/>
              </a:spcBef>
              <a:spcAft>
                <a:spcPts val="0"/>
              </a:spcAft>
              <a:buSzPts val="770"/>
              <a:buNone/>
            </a:pPr>
            <a:r>
              <a:rPr lang="en" sz="1500">
                <a:solidFill>
                  <a:schemeClr val="dk2"/>
                </a:solidFill>
                <a:latin typeface="Roboto"/>
                <a:ea typeface="Roboto"/>
                <a:cs typeface="Roboto"/>
                <a:sym typeface="Roboto"/>
              </a:rPr>
              <a:t>The Cold Start Problem refers to when items added to the catalogue have either none or very little interactions. This constitutes a problem mainly for collaborative filtering algorithms since they rely on the item's interactions to make recommendations.</a:t>
            </a:r>
            <a:endParaRPr sz="1500">
              <a:solidFill>
                <a:schemeClr val="dk2"/>
              </a:solidFill>
              <a:latin typeface="Roboto"/>
              <a:ea typeface="Roboto"/>
              <a:cs typeface="Roboto"/>
              <a:sym typeface="Roboto"/>
            </a:endParaRPr>
          </a:p>
          <a:p>
            <a:pPr indent="0" lvl="0" marL="0" rtl="0" algn="l">
              <a:lnSpc>
                <a:spcPct val="88181"/>
              </a:lnSpc>
              <a:spcBef>
                <a:spcPts val="1000"/>
              </a:spcBef>
              <a:spcAft>
                <a:spcPts val="0"/>
              </a:spcAft>
              <a:buSzPts val="770"/>
              <a:buNone/>
            </a:pPr>
            <a:r>
              <a:t/>
            </a:r>
            <a:endParaRPr sz="1500">
              <a:solidFill>
                <a:schemeClr val="dk2"/>
              </a:solidFill>
              <a:latin typeface="Roboto"/>
              <a:ea typeface="Roboto"/>
              <a:cs typeface="Roboto"/>
              <a:sym typeface="Roboto"/>
            </a:endParaRPr>
          </a:p>
          <a:p>
            <a:pPr indent="0" lvl="0" marL="0" rtl="0" algn="l">
              <a:lnSpc>
                <a:spcPct val="88181"/>
              </a:lnSpc>
              <a:spcBef>
                <a:spcPts val="1000"/>
              </a:spcBef>
              <a:spcAft>
                <a:spcPts val="0"/>
              </a:spcAft>
              <a:buSzPts val="770"/>
              <a:buNone/>
            </a:pPr>
            <a:r>
              <a:rPr lang="en" sz="1500">
                <a:solidFill>
                  <a:schemeClr val="dk2"/>
                </a:solidFill>
                <a:latin typeface="Roboto"/>
                <a:ea typeface="Roboto"/>
                <a:cs typeface="Roboto"/>
                <a:sym typeface="Roboto"/>
              </a:rPr>
              <a:t>The Cold start problem can be classified into </a:t>
            </a:r>
            <a:endParaRPr sz="1500">
              <a:solidFill>
                <a:schemeClr val="dk2"/>
              </a:solidFill>
              <a:latin typeface="Roboto"/>
              <a:ea typeface="Roboto"/>
              <a:cs typeface="Roboto"/>
              <a:sym typeface="Roboto"/>
            </a:endParaRPr>
          </a:p>
          <a:p>
            <a:pPr indent="-323850" lvl="0" marL="457200" rtl="0" algn="l">
              <a:lnSpc>
                <a:spcPct val="88181"/>
              </a:lnSpc>
              <a:spcBef>
                <a:spcPts val="1000"/>
              </a:spcBef>
              <a:spcAft>
                <a:spcPts val="0"/>
              </a:spcAft>
              <a:buClr>
                <a:schemeClr val="dk2"/>
              </a:buClr>
              <a:buSzPts val="1500"/>
              <a:buFont typeface="Roboto"/>
              <a:buAutoNum type="arabicPeriod"/>
            </a:pPr>
            <a:r>
              <a:rPr lang="en" sz="1500">
                <a:solidFill>
                  <a:schemeClr val="dk2"/>
                </a:solidFill>
                <a:latin typeface="Roboto"/>
                <a:ea typeface="Roboto"/>
                <a:cs typeface="Roboto"/>
                <a:sym typeface="Roboto"/>
              </a:rPr>
              <a:t>New System</a:t>
            </a:r>
            <a:endParaRPr sz="1500">
              <a:solidFill>
                <a:schemeClr val="dk2"/>
              </a:solidFill>
              <a:latin typeface="Roboto"/>
              <a:ea typeface="Roboto"/>
              <a:cs typeface="Roboto"/>
              <a:sym typeface="Roboto"/>
            </a:endParaRPr>
          </a:p>
          <a:p>
            <a:pPr indent="-323850" lvl="0" marL="457200" rtl="0" algn="l">
              <a:lnSpc>
                <a:spcPct val="88181"/>
              </a:lnSpc>
              <a:spcBef>
                <a:spcPts val="0"/>
              </a:spcBef>
              <a:spcAft>
                <a:spcPts val="0"/>
              </a:spcAft>
              <a:buClr>
                <a:schemeClr val="dk2"/>
              </a:buClr>
              <a:buSzPts val="1500"/>
              <a:buFont typeface="Roboto"/>
              <a:buAutoNum type="arabicPeriod"/>
            </a:pPr>
            <a:r>
              <a:rPr lang="en" sz="1500">
                <a:solidFill>
                  <a:schemeClr val="dk2"/>
                </a:solidFill>
                <a:latin typeface="Roboto"/>
                <a:ea typeface="Roboto"/>
                <a:cs typeface="Roboto"/>
                <a:sym typeface="Roboto"/>
              </a:rPr>
              <a:t>New User </a:t>
            </a:r>
            <a:endParaRPr sz="1500">
              <a:solidFill>
                <a:schemeClr val="dk2"/>
              </a:solidFill>
              <a:latin typeface="Roboto"/>
              <a:ea typeface="Roboto"/>
              <a:cs typeface="Roboto"/>
              <a:sym typeface="Roboto"/>
            </a:endParaRPr>
          </a:p>
          <a:p>
            <a:pPr indent="-323850" lvl="0" marL="457200" rtl="0" algn="l">
              <a:lnSpc>
                <a:spcPct val="88181"/>
              </a:lnSpc>
              <a:spcBef>
                <a:spcPts val="0"/>
              </a:spcBef>
              <a:spcAft>
                <a:spcPts val="0"/>
              </a:spcAft>
              <a:buClr>
                <a:schemeClr val="dk2"/>
              </a:buClr>
              <a:buSzPts val="1500"/>
              <a:buFont typeface="Roboto"/>
              <a:buAutoNum type="arabicPeriod"/>
            </a:pPr>
            <a:r>
              <a:rPr lang="en" sz="1500">
                <a:solidFill>
                  <a:schemeClr val="dk2"/>
                </a:solidFill>
                <a:latin typeface="Roboto"/>
                <a:ea typeface="Roboto"/>
                <a:cs typeface="Roboto"/>
                <a:sym typeface="Roboto"/>
              </a:rPr>
              <a:t>New Model</a:t>
            </a:r>
            <a:endParaRPr sz="1500">
              <a:solidFill>
                <a:schemeClr val="dk2"/>
              </a:solidFill>
              <a:latin typeface="Roboto"/>
              <a:ea typeface="Roboto"/>
              <a:cs typeface="Roboto"/>
              <a:sym typeface="Roboto"/>
            </a:endParaRPr>
          </a:p>
          <a:p>
            <a:pPr indent="0" lvl="0" marL="0" rtl="0" algn="l">
              <a:lnSpc>
                <a:spcPct val="90000"/>
              </a:lnSpc>
              <a:spcBef>
                <a:spcPts val="0"/>
              </a:spcBef>
              <a:spcAft>
                <a:spcPts val="0"/>
              </a:spcAft>
              <a:buSzPts val="770"/>
              <a:buNone/>
            </a:pPr>
            <a:r>
              <a:t/>
            </a:r>
            <a:endParaRPr sz="1180">
              <a:solidFill>
                <a:srgbClr val="000000"/>
              </a:solidFill>
              <a:latin typeface="Arial"/>
              <a:ea typeface="Arial"/>
              <a:cs typeface="Arial"/>
              <a:sym typeface="Arial"/>
            </a:endParaRPr>
          </a:p>
          <a:p>
            <a:pPr indent="0" lvl="0" marL="0" rtl="0" algn="l">
              <a:lnSpc>
                <a:spcPct val="105000"/>
              </a:lnSpc>
              <a:spcBef>
                <a:spcPts val="0"/>
              </a:spcBef>
              <a:spcAft>
                <a:spcPts val="1200"/>
              </a:spcAft>
              <a:buSzPts val="770"/>
              <a:buNone/>
            </a:pPr>
            <a:r>
              <a:t/>
            </a:r>
            <a:endParaRPr sz="1400">
              <a:solidFill>
                <a:schemeClr val="dk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pic>
        <p:nvPicPr>
          <p:cNvPr id="279" name="Google Shape;279;p45"/>
          <p:cNvPicPr preferRelativeResize="0"/>
          <p:nvPr/>
        </p:nvPicPr>
        <p:blipFill>
          <a:blip r:embed="rId3">
            <a:alphaModFix/>
          </a:blip>
          <a:stretch>
            <a:fillRect/>
          </a:stretch>
        </p:blipFill>
        <p:spPr>
          <a:xfrm>
            <a:off x="1720650" y="1348150"/>
            <a:ext cx="4932499" cy="3536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46"/>
          <p:cNvPicPr preferRelativeResize="0"/>
          <p:nvPr/>
        </p:nvPicPr>
        <p:blipFill rotWithShape="1">
          <a:blip r:embed="rId3">
            <a:alphaModFix/>
          </a:blip>
          <a:srcRect b="35397" l="32545" r="5603" t="11484"/>
          <a:stretch/>
        </p:blipFill>
        <p:spPr>
          <a:xfrm>
            <a:off x="663025" y="803700"/>
            <a:ext cx="7956350" cy="39580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47"/>
          <p:cNvPicPr preferRelativeResize="0"/>
          <p:nvPr/>
        </p:nvPicPr>
        <p:blipFill rotWithShape="1">
          <a:blip r:embed="rId3">
            <a:alphaModFix/>
          </a:blip>
          <a:srcRect b="24256" l="34494" r="1460" t="11384"/>
          <a:stretch/>
        </p:blipFill>
        <p:spPr>
          <a:xfrm>
            <a:off x="512350" y="703225"/>
            <a:ext cx="7810598" cy="41891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48"/>
          <p:cNvPicPr preferRelativeResize="0"/>
          <p:nvPr/>
        </p:nvPicPr>
        <p:blipFill rotWithShape="1">
          <a:blip r:embed="rId3">
            <a:alphaModFix/>
          </a:blip>
          <a:srcRect b="24884" l="32519" r="5073" t="12435"/>
          <a:stretch/>
        </p:blipFill>
        <p:spPr>
          <a:xfrm>
            <a:off x="502300" y="1074900"/>
            <a:ext cx="8277600" cy="3707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9"/>
          <p:cNvSpPr txBox="1"/>
          <p:nvPr/>
        </p:nvSpPr>
        <p:spPr>
          <a:xfrm>
            <a:off x="75" y="0"/>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00" name="Google Shape;300;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30000"/>
              </a:lnSpc>
              <a:spcBef>
                <a:spcPts val="0"/>
              </a:spcBef>
              <a:spcAft>
                <a:spcPts val="400"/>
              </a:spcAft>
              <a:buNone/>
            </a:pPr>
            <a:r>
              <a:rPr b="0" lang="en" sz="2250">
                <a:solidFill>
                  <a:srgbClr val="202122"/>
                </a:solidFill>
                <a:highlight>
                  <a:schemeClr val="lt1"/>
                </a:highlight>
                <a:latin typeface="Roboto"/>
                <a:ea typeface="Roboto"/>
                <a:cs typeface="Roboto"/>
                <a:sym typeface="Roboto"/>
              </a:rPr>
              <a:t>Understanding​ Implicit Feedback</a:t>
            </a:r>
            <a:endParaRPr>
              <a:solidFill>
                <a:srgbClr val="202122"/>
              </a:solidFill>
              <a:latin typeface="Roboto"/>
              <a:ea typeface="Roboto"/>
              <a:cs typeface="Roboto"/>
              <a:sym typeface="Roboto"/>
            </a:endParaRPr>
          </a:p>
        </p:txBody>
      </p:sp>
      <p:sp>
        <p:nvSpPr>
          <p:cNvPr id="301" name="Google Shape;301;p49"/>
          <p:cNvSpPr txBox="1"/>
          <p:nvPr>
            <p:ph idx="1" type="body"/>
          </p:nvPr>
        </p:nvSpPr>
        <p:spPr>
          <a:xfrm>
            <a:off x="729450" y="2078875"/>
            <a:ext cx="7688700" cy="2994300"/>
          </a:xfrm>
          <a:prstGeom prst="rect">
            <a:avLst/>
          </a:prstGeom>
        </p:spPr>
        <p:txBody>
          <a:bodyPr anchorCtr="0" anchor="t" bIns="91425" lIns="91425" spcFirstLastPara="1" rIns="91425" wrap="square" tIns="91425">
            <a:normAutofit fontScale="25000" lnSpcReduction="20000"/>
          </a:bodyPr>
          <a:lstStyle/>
          <a:p>
            <a:pPr indent="0" lvl="0" marL="0" rtl="0" algn="l">
              <a:lnSpc>
                <a:spcPct val="165000"/>
              </a:lnSpc>
              <a:spcBef>
                <a:spcPts val="0"/>
              </a:spcBef>
              <a:spcAft>
                <a:spcPts val="0"/>
              </a:spcAft>
              <a:buNone/>
            </a:pPr>
            <a:r>
              <a:rPr lang="en" sz="5007">
                <a:solidFill>
                  <a:srgbClr val="202124"/>
                </a:solidFill>
                <a:highlight>
                  <a:schemeClr val="lt1"/>
                </a:highlight>
                <a:latin typeface="Arial"/>
                <a:ea typeface="Arial"/>
                <a:cs typeface="Arial"/>
                <a:sym typeface="Arial"/>
              </a:rPr>
              <a:t>Recommender systems rely on two different types of feedback (input). The most convenient is the high quality </a:t>
            </a:r>
            <a:r>
              <a:rPr i="1" lang="en" sz="5007">
                <a:solidFill>
                  <a:srgbClr val="202124"/>
                </a:solidFill>
                <a:highlight>
                  <a:schemeClr val="lt1"/>
                </a:highlight>
                <a:latin typeface="Arial"/>
                <a:ea typeface="Arial"/>
                <a:cs typeface="Arial"/>
                <a:sym typeface="Arial"/>
              </a:rPr>
              <a:t>explicit feedback</a:t>
            </a:r>
            <a:r>
              <a:rPr lang="en" sz="5007">
                <a:solidFill>
                  <a:srgbClr val="202124"/>
                </a:solidFill>
                <a:highlight>
                  <a:schemeClr val="lt1"/>
                </a:highlight>
                <a:latin typeface="Arial"/>
                <a:ea typeface="Arial"/>
                <a:cs typeface="Arial"/>
                <a:sym typeface="Arial"/>
              </a:rPr>
              <a:t>, that consists of an explicit preference given by a user for a given item. Often </a:t>
            </a:r>
            <a:r>
              <a:rPr i="1" lang="en" sz="5007">
                <a:solidFill>
                  <a:srgbClr val="202124"/>
                </a:solidFill>
                <a:highlight>
                  <a:schemeClr val="lt1"/>
                </a:highlight>
                <a:latin typeface="Arial"/>
                <a:ea typeface="Arial"/>
                <a:cs typeface="Arial"/>
                <a:sym typeface="Arial"/>
              </a:rPr>
              <a:t>explicit feedback</a:t>
            </a:r>
            <a:r>
              <a:rPr lang="en" sz="5007">
                <a:solidFill>
                  <a:srgbClr val="202124"/>
                </a:solidFill>
                <a:highlight>
                  <a:schemeClr val="lt1"/>
                </a:highlight>
                <a:latin typeface="Arial"/>
                <a:ea typeface="Arial"/>
                <a:cs typeface="Arial"/>
                <a:sym typeface="Arial"/>
              </a:rPr>
              <a:t> is collected via a star rating system. However, this kind of (precious) feedback is not always available (only few user give explicit feedback for items they have purchased) so recommender systems have to infer user preferences from the far more abundant </a:t>
            </a:r>
            <a:r>
              <a:rPr i="1" lang="en" sz="5007">
                <a:solidFill>
                  <a:srgbClr val="202124"/>
                </a:solidFill>
                <a:highlight>
                  <a:schemeClr val="lt1"/>
                </a:highlight>
                <a:latin typeface="Arial"/>
                <a:ea typeface="Arial"/>
                <a:cs typeface="Arial"/>
                <a:sym typeface="Arial"/>
              </a:rPr>
              <a:t>implicit feedback</a:t>
            </a:r>
            <a:r>
              <a:rPr lang="en" sz="5007">
                <a:solidFill>
                  <a:srgbClr val="202124"/>
                </a:solidFill>
                <a:highlight>
                  <a:schemeClr val="lt1"/>
                </a:highlight>
                <a:latin typeface="Arial"/>
                <a:ea typeface="Arial"/>
                <a:cs typeface="Arial"/>
                <a:sym typeface="Arial"/>
              </a:rPr>
              <a:t>. In an implicit model, once the user has given consent to collecting usage data, no additional explicit feedback action (e.g. ratings) is required on the user's side.</a:t>
            </a:r>
            <a:endParaRPr sz="5007">
              <a:solidFill>
                <a:srgbClr val="202124"/>
              </a:solidFill>
              <a:highlight>
                <a:schemeClr val="lt1"/>
              </a:highlight>
              <a:latin typeface="Arial"/>
              <a:ea typeface="Arial"/>
              <a:cs typeface="Arial"/>
              <a:sym typeface="Arial"/>
            </a:endParaRPr>
          </a:p>
          <a:p>
            <a:pPr indent="0" lvl="0" marL="0" rtl="0" algn="l">
              <a:lnSpc>
                <a:spcPct val="165000"/>
              </a:lnSpc>
              <a:spcBef>
                <a:spcPts val="0"/>
              </a:spcBef>
              <a:spcAft>
                <a:spcPts val="0"/>
              </a:spcAft>
              <a:buNone/>
            </a:pPr>
            <a:r>
              <a:rPr lang="en" sz="5007">
                <a:solidFill>
                  <a:srgbClr val="202124"/>
                </a:solidFill>
                <a:highlight>
                  <a:schemeClr val="lt1"/>
                </a:highlight>
                <a:latin typeface="Arial"/>
                <a:ea typeface="Arial"/>
                <a:cs typeface="Arial"/>
                <a:sym typeface="Arial"/>
              </a:rPr>
              <a:t> </a:t>
            </a:r>
            <a:endParaRPr sz="5007">
              <a:solidFill>
                <a:srgbClr val="202124"/>
              </a:solidFill>
              <a:highlight>
                <a:schemeClr val="lt1"/>
              </a:highlight>
              <a:latin typeface="Arial"/>
              <a:ea typeface="Arial"/>
              <a:cs typeface="Arial"/>
              <a:sym typeface="Arial"/>
            </a:endParaRPr>
          </a:p>
          <a:p>
            <a:pPr indent="0" lvl="0" marL="0" rtl="0" algn="l">
              <a:lnSpc>
                <a:spcPct val="165000"/>
              </a:lnSpc>
              <a:spcBef>
                <a:spcPts val="0"/>
              </a:spcBef>
              <a:spcAft>
                <a:spcPts val="0"/>
              </a:spcAft>
              <a:buNone/>
            </a:pPr>
            <a:r>
              <a:rPr lang="en" sz="5007">
                <a:solidFill>
                  <a:srgbClr val="202124"/>
                </a:solidFill>
                <a:highlight>
                  <a:schemeClr val="lt1"/>
                </a:highlight>
                <a:latin typeface="Arial"/>
                <a:ea typeface="Arial"/>
                <a:cs typeface="Arial"/>
                <a:sym typeface="Arial"/>
              </a:rPr>
              <a:t>Implicit feedback includes purchase history, browsing history, search patterns, etc. For example, a user that purchased many books by the same author probably likes that author</a:t>
            </a:r>
            <a:r>
              <a:rPr lang="en" sz="1350">
                <a:solidFill>
                  <a:srgbClr val="202124"/>
                </a:solidFill>
                <a:highlight>
                  <a:schemeClr val="lt1"/>
                </a:highlight>
                <a:latin typeface="Arial"/>
                <a:ea typeface="Arial"/>
                <a:cs typeface="Arial"/>
                <a:sym typeface="Arial"/>
              </a:rPr>
              <a:t>.</a:t>
            </a:r>
            <a:endParaRPr sz="1350">
              <a:solidFill>
                <a:srgbClr val="202124"/>
              </a:solidFill>
              <a:highlight>
                <a:schemeClr val="lt1"/>
              </a:highlight>
              <a:latin typeface="Arial"/>
              <a:ea typeface="Arial"/>
              <a:cs typeface="Arial"/>
              <a:sym typeface="Arial"/>
            </a:endParaRPr>
          </a:p>
          <a:p>
            <a:pPr indent="0" lvl="0" marL="0" rtl="0" algn="l">
              <a:spcBef>
                <a:spcPts val="1800"/>
              </a:spcBef>
              <a:spcAft>
                <a:spcPts val="0"/>
              </a:spcAft>
              <a:buNone/>
            </a:pPr>
            <a:r>
              <a:rPr b="1" lang="en" sz="1700">
                <a:solidFill>
                  <a:srgbClr val="444444"/>
                </a:solidFill>
                <a:highlight>
                  <a:schemeClr val="lt1"/>
                </a:highlight>
                <a:latin typeface="Arial"/>
                <a:ea typeface="Arial"/>
                <a:cs typeface="Arial"/>
                <a:sym typeface="Arial"/>
              </a:rPr>
              <a:t> </a:t>
            </a:r>
            <a:endParaRPr sz="1350">
              <a:solidFill>
                <a:schemeClr val="dk2"/>
              </a:solidFill>
              <a:latin typeface="Arial"/>
              <a:ea typeface="Arial"/>
              <a:cs typeface="Arial"/>
              <a:sym typeface="Arial"/>
            </a:endParaRPr>
          </a:p>
          <a:p>
            <a:pPr indent="0" lvl="0" marL="0" rtl="0" algn="l">
              <a:lnSpc>
                <a:spcPct val="165000"/>
              </a:lnSpc>
              <a:spcBef>
                <a:spcPts val="400"/>
              </a:spcBef>
              <a:spcAft>
                <a:spcPts val="0"/>
              </a:spcAft>
              <a:buNone/>
            </a:pPr>
            <a:r>
              <a:t/>
            </a:r>
            <a:endParaRPr sz="1350">
              <a:solidFill>
                <a:srgbClr val="444444"/>
              </a:solidFill>
              <a:highlight>
                <a:schemeClr val="lt1"/>
              </a:highlight>
              <a:latin typeface="Arial"/>
              <a:ea typeface="Arial"/>
              <a:cs typeface="Arial"/>
              <a:sym typeface="Arial"/>
            </a:endParaRPr>
          </a:p>
          <a:p>
            <a:pPr indent="0" lvl="0" marL="0" rtl="0" algn="l">
              <a:lnSpc>
                <a:spcPct val="100000"/>
              </a:lnSpc>
              <a:spcBef>
                <a:spcPts val="0"/>
              </a:spcBef>
              <a:spcAft>
                <a:spcPts val="0"/>
              </a:spcAft>
              <a:buNone/>
            </a:pPr>
            <a:r>
              <a:rPr lang="en" sz="1400">
                <a:solidFill>
                  <a:srgbClr val="000000"/>
                </a:solidFill>
              </a:rPr>
              <a:t>  </a:t>
            </a:r>
            <a:endParaRPr sz="1400">
              <a:solidFill>
                <a:srgbClr val="000000"/>
              </a:solidFill>
            </a:endParaRPr>
          </a:p>
          <a:p>
            <a:pPr indent="0" lvl="0" marL="0" rtl="0" algn="l">
              <a:spcBef>
                <a:spcPts val="0"/>
              </a:spcBef>
              <a:spcAft>
                <a:spcPts val="1200"/>
              </a:spcAft>
              <a:buNone/>
            </a:pPr>
            <a:r>
              <a:t/>
            </a:r>
            <a:endParaRPr sz="2250">
              <a:solidFill>
                <a:srgbClr val="000000"/>
              </a:solidFill>
              <a:highlight>
                <a:srgbClr val="FFFFFF"/>
              </a:highlight>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800"/>
              </a:spcBef>
              <a:spcAft>
                <a:spcPts val="400"/>
              </a:spcAft>
              <a:buNone/>
            </a:pPr>
            <a:r>
              <a:rPr lang="en" sz="1700">
                <a:solidFill>
                  <a:srgbClr val="202122"/>
                </a:solidFill>
                <a:highlight>
                  <a:schemeClr val="lt1"/>
                </a:highlight>
                <a:latin typeface="Arial"/>
                <a:ea typeface="Arial"/>
                <a:cs typeface="Arial"/>
                <a:sym typeface="Arial"/>
              </a:rPr>
              <a:t>Implicit feedback is noisy</a:t>
            </a:r>
            <a:endParaRPr>
              <a:solidFill>
                <a:srgbClr val="202122"/>
              </a:solidFill>
            </a:endParaRPr>
          </a:p>
        </p:txBody>
      </p:sp>
      <p:sp>
        <p:nvSpPr>
          <p:cNvPr id="307" name="Google Shape;307;p50"/>
          <p:cNvSpPr txBox="1"/>
          <p:nvPr>
            <p:ph idx="1" type="body"/>
          </p:nvPr>
        </p:nvSpPr>
        <p:spPr>
          <a:xfrm>
            <a:off x="729450" y="1688450"/>
            <a:ext cx="7688700" cy="3369000"/>
          </a:xfrm>
          <a:prstGeom prst="rect">
            <a:avLst/>
          </a:prstGeom>
        </p:spPr>
        <p:txBody>
          <a:bodyPr anchorCtr="0" anchor="t" bIns="91425" lIns="91425" spcFirstLastPara="1" rIns="91425" wrap="square" tIns="91425">
            <a:normAutofit fontScale="25000"/>
          </a:bodyPr>
          <a:lstStyle/>
          <a:p>
            <a:pPr indent="0" lvl="0" marL="0" rtl="0" algn="l">
              <a:lnSpc>
                <a:spcPct val="115000"/>
              </a:lnSpc>
              <a:spcBef>
                <a:spcPts val="0"/>
              </a:spcBef>
              <a:spcAft>
                <a:spcPts val="0"/>
              </a:spcAft>
              <a:buNone/>
            </a:pPr>
            <a:r>
              <a:rPr lang="en" sz="5639">
                <a:solidFill>
                  <a:srgbClr val="202122"/>
                </a:solidFill>
                <a:highlight>
                  <a:schemeClr val="lt1"/>
                </a:highlight>
                <a:latin typeface="Arial"/>
                <a:ea typeface="Arial"/>
                <a:cs typeface="Arial"/>
                <a:sym typeface="Arial"/>
              </a:rPr>
              <a:t>When tracking users behaviour we can only guess their preference and true motives. For example we may collect a purchase action for a user, but this does not necessary imply a positive feedback. The item could have been purchased as a gift, or it could also be that the user was disappointed with the </a:t>
            </a:r>
            <a:r>
              <a:rPr lang="en" sz="5639">
                <a:solidFill>
                  <a:srgbClr val="202122"/>
                </a:solidFill>
                <a:latin typeface="Arial"/>
                <a:ea typeface="Arial"/>
                <a:cs typeface="Arial"/>
                <a:sym typeface="Arial"/>
              </a:rPr>
              <a:t>item.</a:t>
            </a:r>
            <a:endParaRPr sz="5639">
              <a:solidFill>
                <a:srgbClr val="202122"/>
              </a:solidFill>
              <a:latin typeface="Arial"/>
              <a:ea typeface="Arial"/>
              <a:cs typeface="Arial"/>
              <a:sym typeface="Arial"/>
            </a:endParaRPr>
          </a:p>
          <a:p>
            <a:pPr indent="0" lvl="0" marL="0" rtl="0" algn="l">
              <a:lnSpc>
                <a:spcPct val="115000"/>
              </a:lnSpc>
              <a:spcBef>
                <a:spcPts val="0"/>
              </a:spcBef>
              <a:spcAft>
                <a:spcPts val="0"/>
              </a:spcAft>
              <a:buNone/>
            </a:pPr>
            <a:r>
              <a:t/>
            </a:r>
            <a:endParaRPr sz="5639">
              <a:solidFill>
                <a:srgbClr val="202122"/>
              </a:solidFill>
              <a:latin typeface="Arial"/>
              <a:ea typeface="Arial"/>
              <a:cs typeface="Arial"/>
              <a:sym typeface="Arial"/>
            </a:endParaRPr>
          </a:p>
          <a:p>
            <a:pPr indent="0" lvl="0" marL="0" rtl="0" algn="l">
              <a:lnSpc>
                <a:spcPct val="115000"/>
              </a:lnSpc>
              <a:spcBef>
                <a:spcPts val="0"/>
              </a:spcBef>
              <a:spcAft>
                <a:spcPts val="0"/>
              </a:spcAft>
              <a:buNone/>
            </a:pPr>
            <a:r>
              <a:rPr lang="en" sz="5639">
                <a:solidFill>
                  <a:srgbClr val="202122"/>
                </a:solidFill>
                <a:highlight>
                  <a:schemeClr val="lt1"/>
                </a:highlight>
                <a:latin typeface="Arial"/>
                <a:ea typeface="Arial"/>
                <a:cs typeface="Arial"/>
                <a:sym typeface="Arial"/>
              </a:rPr>
              <a:t>So, to recap. Implicit feedback is data we gather from the users behaviour, with no ratings or specific actions is </a:t>
            </a:r>
            <a:endParaRPr sz="5639">
              <a:solidFill>
                <a:srgbClr val="202122"/>
              </a:solidFill>
              <a:highlight>
                <a:schemeClr val="lt1"/>
              </a:highlight>
              <a:latin typeface="Arial"/>
              <a:ea typeface="Arial"/>
              <a:cs typeface="Arial"/>
              <a:sym typeface="Arial"/>
            </a:endParaRPr>
          </a:p>
          <a:p>
            <a:pPr indent="0" lvl="0" marL="0" rtl="0" algn="l">
              <a:lnSpc>
                <a:spcPct val="115000"/>
              </a:lnSpc>
              <a:spcBef>
                <a:spcPts val="0"/>
              </a:spcBef>
              <a:spcAft>
                <a:spcPts val="0"/>
              </a:spcAft>
              <a:buNone/>
            </a:pPr>
            <a:r>
              <a:rPr lang="en" sz="5639">
                <a:solidFill>
                  <a:srgbClr val="202122"/>
                </a:solidFill>
                <a:highlight>
                  <a:schemeClr val="lt1"/>
                </a:highlight>
                <a:latin typeface="Arial"/>
                <a:ea typeface="Arial"/>
                <a:cs typeface="Arial"/>
                <a:sym typeface="Arial"/>
              </a:rPr>
              <a:t>needed. It could be what items a user purchased, browsing history, search patterns, how many times they played a song or watched a movie, how long they’ve spent reading a specific article etc. The upside is that we have a lot more of this data, the downside is that it’s more noisy and not always apparent what it means. Working with implicit feedback is harder than working with explicit feedback, but it's something a recommender system cannot (should not) avoid.  </a:t>
            </a:r>
            <a:endParaRPr>
              <a:solidFill>
                <a:srgbClr val="20212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1"/>
          <p:cNvSpPr txBox="1"/>
          <p:nvPr>
            <p:ph type="title"/>
          </p:nvPr>
        </p:nvSpPr>
        <p:spPr>
          <a:xfrm>
            <a:off x="727650" y="1490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New User</a:t>
            </a:r>
            <a:endParaRPr b="0"/>
          </a:p>
        </p:txBody>
      </p:sp>
      <p:sp>
        <p:nvSpPr>
          <p:cNvPr id="313" name="Google Shape;313;p51"/>
          <p:cNvSpPr txBox="1"/>
          <p:nvPr>
            <p:ph idx="1" type="body"/>
          </p:nvPr>
        </p:nvSpPr>
        <p:spPr>
          <a:xfrm>
            <a:off x="727650" y="2173125"/>
            <a:ext cx="7688700" cy="21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688"/>
              <a:buNone/>
            </a:pPr>
            <a:r>
              <a:rPr lang="en" sz="1100">
                <a:solidFill>
                  <a:srgbClr val="202124"/>
                </a:solidFill>
                <a:latin typeface="Roboto"/>
                <a:ea typeface="Roboto"/>
                <a:cs typeface="Roboto"/>
                <a:sym typeface="Roboto"/>
              </a:rPr>
              <a:t> The new user case refers to when a new user registers into the platform and has not provided any interaction yet, therefore it is not possible to provide personalized recommendations.</a:t>
            </a:r>
            <a:endParaRPr sz="1100">
              <a:solidFill>
                <a:srgbClr val="202124"/>
              </a:solidFill>
              <a:latin typeface="Roboto"/>
              <a:ea typeface="Roboto"/>
              <a:cs typeface="Roboto"/>
              <a:sym typeface="Roboto"/>
            </a:endParaRPr>
          </a:p>
          <a:p>
            <a:pPr indent="0" lvl="0" marL="0" rtl="0" algn="l">
              <a:spcBef>
                <a:spcPts val="1200"/>
              </a:spcBef>
              <a:spcAft>
                <a:spcPts val="0"/>
              </a:spcAft>
              <a:buSzPts val="688"/>
              <a:buNone/>
            </a:pPr>
            <a:r>
              <a:rPr lang="en" sz="1100">
                <a:solidFill>
                  <a:srgbClr val="202124"/>
                </a:solidFill>
                <a:latin typeface="Roboto"/>
                <a:ea typeface="Roboto"/>
                <a:cs typeface="Roboto"/>
                <a:sym typeface="Roboto"/>
              </a:rPr>
              <a:t>In such case for a certain period of time the recommender has to provide recommendations without relying on the user's past feedbacks, since none has occurred yet.</a:t>
            </a:r>
            <a:endParaRPr sz="1100">
              <a:solidFill>
                <a:srgbClr val="202124"/>
              </a:solidFill>
              <a:latin typeface="Roboto"/>
              <a:ea typeface="Roboto"/>
              <a:cs typeface="Roboto"/>
              <a:sym typeface="Roboto"/>
            </a:endParaRPr>
          </a:p>
          <a:p>
            <a:pPr indent="0" lvl="0" marL="0" rtl="0" algn="l">
              <a:spcBef>
                <a:spcPts val="1200"/>
              </a:spcBef>
              <a:spcAft>
                <a:spcPts val="0"/>
              </a:spcAft>
              <a:buSzPts val="688"/>
              <a:buNone/>
            </a:pPr>
            <a:r>
              <a:rPr lang="en" sz="1100">
                <a:solidFill>
                  <a:srgbClr val="202124"/>
                </a:solidFill>
                <a:highlight>
                  <a:srgbClr val="FFFFFF"/>
                </a:highlight>
                <a:latin typeface="Roboto"/>
                <a:ea typeface="Roboto"/>
                <a:cs typeface="Roboto"/>
                <a:sym typeface="Roboto"/>
              </a:rPr>
              <a:t>The main strategy in dealing with new users is to ask them to provide some preferences to build an initial user profile. A threshold has to be found between the length of the user registration process, which if too long might indice too many users to abandon it, and the amount of initial data required for the recommender to work properly.</a:t>
            </a:r>
            <a:endParaRPr sz="1100">
              <a:solidFill>
                <a:srgbClr val="202124"/>
              </a:solidFill>
              <a:highlight>
                <a:schemeClr val="lt1"/>
              </a:highlight>
              <a:latin typeface="Roboto"/>
              <a:ea typeface="Roboto"/>
              <a:cs typeface="Roboto"/>
              <a:sym typeface="Roboto"/>
            </a:endParaRPr>
          </a:p>
          <a:p>
            <a:pPr indent="0" lvl="0" marL="0" rtl="0" algn="l">
              <a:spcBef>
                <a:spcPts val="0"/>
              </a:spcBef>
              <a:spcAft>
                <a:spcPts val="0"/>
              </a:spcAft>
              <a:buSzPts val="688"/>
              <a:buNone/>
            </a:pPr>
            <a:r>
              <a:t/>
            </a:r>
            <a:endParaRPr sz="1100">
              <a:solidFill>
                <a:srgbClr val="202122"/>
              </a:solidFill>
              <a:latin typeface="Arial"/>
              <a:ea typeface="Arial"/>
              <a:cs typeface="Arial"/>
              <a:sym typeface="Arial"/>
            </a:endParaRPr>
          </a:p>
          <a:p>
            <a:pPr indent="0" lvl="0" marL="0" rtl="0" algn="l">
              <a:spcBef>
                <a:spcPts val="1200"/>
              </a:spcBef>
              <a:spcAft>
                <a:spcPts val="0"/>
              </a:spcAft>
              <a:buSzPts val="688"/>
              <a:buNone/>
            </a:pPr>
            <a:r>
              <a:t/>
            </a:r>
            <a:endParaRPr sz="1100">
              <a:solidFill>
                <a:srgbClr val="000000"/>
              </a:solidFill>
              <a:latin typeface="Arial"/>
              <a:ea typeface="Arial"/>
              <a:cs typeface="Arial"/>
              <a:sym typeface="Arial"/>
            </a:endParaRPr>
          </a:p>
          <a:p>
            <a:pPr indent="0" lvl="0" marL="0" rtl="0" algn="l">
              <a:spcBef>
                <a:spcPts val="0"/>
              </a:spcBef>
              <a:spcAft>
                <a:spcPts val="0"/>
              </a:spcAft>
              <a:buSzPts val="688"/>
              <a:buNone/>
            </a:pPr>
            <a:r>
              <a:t/>
            </a:r>
            <a:endParaRPr sz="1100"/>
          </a:p>
          <a:p>
            <a:pPr indent="0" lvl="0" marL="0" rtl="0" algn="l">
              <a:spcBef>
                <a:spcPts val="1200"/>
              </a:spcBef>
              <a:spcAft>
                <a:spcPts val="1200"/>
              </a:spcAft>
              <a:buSzPts val="688"/>
              <a:buNone/>
            </a:pPr>
            <a:r>
              <a:t/>
            </a:r>
            <a:endParaRPr sz="11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Continuation</a:t>
            </a:r>
            <a:endParaRPr b="0"/>
          </a:p>
        </p:txBody>
      </p:sp>
      <p:sp>
        <p:nvSpPr>
          <p:cNvPr id="319" name="Google Shape;319;p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688"/>
              <a:buFont typeface="Arial"/>
              <a:buNone/>
            </a:pPr>
            <a:r>
              <a:rPr b="1" lang="en" sz="1100">
                <a:solidFill>
                  <a:srgbClr val="202124"/>
                </a:solidFill>
              </a:rPr>
              <a:t>New  Item</a:t>
            </a:r>
            <a:r>
              <a:rPr lang="en" sz="1100">
                <a:solidFill>
                  <a:srgbClr val="202124"/>
                </a:solidFill>
              </a:rPr>
              <a:t> - </a:t>
            </a:r>
            <a:r>
              <a:rPr lang="en" sz="1100">
                <a:solidFill>
                  <a:srgbClr val="202124"/>
                </a:solidFill>
                <a:latin typeface="Arial"/>
                <a:ea typeface="Arial"/>
                <a:cs typeface="Arial"/>
                <a:sym typeface="Arial"/>
              </a:rPr>
              <a:t>A new item is added to the platform, it might have some content information but no interactions/ feedbacks are present. In such case collaborative filtering will not work.</a:t>
            </a:r>
            <a:endParaRPr sz="1100">
              <a:solidFill>
                <a:srgbClr val="202124"/>
              </a:solidFill>
              <a:latin typeface="Arial"/>
              <a:ea typeface="Arial"/>
              <a:cs typeface="Arial"/>
              <a:sym typeface="Arial"/>
            </a:endParaRPr>
          </a:p>
          <a:p>
            <a:pPr indent="0" lvl="0" marL="0" rtl="0" algn="l">
              <a:spcBef>
                <a:spcPts val="1200"/>
              </a:spcBef>
              <a:spcAft>
                <a:spcPts val="0"/>
              </a:spcAft>
              <a:buClr>
                <a:srgbClr val="000000"/>
              </a:buClr>
              <a:buSzPts val="688"/>
              <a:buFont typeface="Arial"/>
              <a:buNone/>
            </a:pPr>
            <a:r>
              <a:rPr lang="en" sz="1100">
                <a:solidFill>
                  <a:srgbClr val="202124"/>
                </a:solidFill>
                <a:latin typeface="Arial"/>
                <a:ea typeface="Arial"/>
                <a:cs typeface="Arial"/>
                <a:sym typeface="Arial"/>
              </a:rPr>
              <a:t>In Such case we  will use content based filtering Technique.</a:t>
            </a:r>
            <a:endParaRPr sz="1100">
              <a:solidFill>
                <a:srgbClr val="202124"/>
              </a:solidFill>
              <a:latin typeface="Arial"/>
              <a:ea typeface="Arial"/>
              <a:cs typeface="Arial"/>
              <a:sym typeface="Arial"/>
            </a:endParaRPr>
          </a:p>
          <a:p>
            <a:pPr indent="0" lvl="0" marL="0" rtl="0" algn="l">
              <a:spcBef>
                <a:spcPts val="1200"/>
              </a:spcBef>
              <a:spcAft>
                <a:spcPts val="0"/>
              </a:spcAft>
              <a:buNone/>
            </a:pPr>
            <a:r>
              <a:rPr b="1" lang="en" sz="1100">
                <a:solidFill>
                  <a:srgbClr val="202124"/>
                </a:solidFill>
                <a:highlight>
                  <a:schemeClr val="lt1"/>
                </a:highlight>
                <a:latin typeface="Arial"/>
                <a:ea typeface="Arial"/>
                <a:cs typeface="Arial"/>
                <a:sym typeface="Arial"/>
              </a:rPr>
              <a:t>New System</a:t>
            </a:r>
            <a:r>
              <a:rPr lang="en" sz="1100">
                <a:solidFill>
                  <a:srgbClr val="202124"/>
                </a:solidFill>
                <a:highlight>
                  <a:schemeClr val="lt1"/>
                </a:highlight>
                <a:latin typeface="Arial"/>
                <a:ea typeface="Arial"/>
                <a:cs typeface="Arial"/>
                <a:sym typeface="Arial"/>
              </a:rPr>
              <a:t> -The new platform refers to the beginning of the system, when virtually there is no feedback is present in the recommender. This case presents the disadvantages of both the New user and the New item case, as all items and users are new. </a:t>
            </a:r>
            <a:endParaRPr sz="1100">
              <a:solidFill>
                <a:srgbClr val="202124"/>
              </a:solidFill>
              <a:highlight>
                <a:schemeClr val="lt1"/>
              </a:highlight>
              <a:latin typeface="Arial"/>
              <a:ea typeface="Arial"/>
              <a:cs typeface="Arial"/>
              <a:sym typeface="Arial"/>
            </a:endParaRPr>
          </a:p>
          <a:p>
            <a:pPr indent="0" lvl="0" marL="0" rtl="0" algn="l">
              <a:spcBef>
                <a:spcPts val="0"/>
              </a:spcBef>
              <a:spcAft>
                <a:spcPts val="0"/>
              </a:spcAft>
              <a:buNone/>
            </a:pPr>
            <a:r>
              <a:t/>
            </a:r>
            <a:endParaRPr sz="1100">
              <a:solidFill>
                <a:srgbClr val="202124"/>
              </a:solidFill>
              <a:highlight>
                <a:schemeClr val="lt1"/>
              </a:highlight>
              <a:latin typeface="Arial"/>
              <a:ea typeface="Arial"/>
              <a:cs typeface="Arial"/>
              <a:sym typeface="Arial"/>
            </a:endParaRPr>
          </a:p>
          <a:p>
            <a:pPr indent="0" lvl="0" marL="0" rtl="0" algn="l">
              <a:spcBef>
                <a:spcPts val="0"/>
              </a:spcBef>
              <a:spcAft>
                <a:spcPts val="0"/>
              </a:spcAft>
              <a:buClr>
                <a:srgbClr val="000000"/>
              </a:buClr>
              <a:buSzPts val="688"/>
              <a:buFont typeface="Arial"/>
              <a:buNone/>
            </a:pPr>
            <a:r>
              <a:t/>
            </a:r>
            <a:endParaRPr sz="1100">
              <a:solidFill>
                <a:srgbClr val="202124"/>
              </a:solidFill>
              <a:highlight>
                <a:schemeClr val="lt1"/>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a:solidFill>
                  <a:srgbClr val="000000"/>
                </a:solidFill>
              </a:rPr>
              <a:t>Collaborative Filtering</a:t>
            </a:r>
            <a:endParaRPr/>
          </a:p>
        </p:txBody>
      </p:sp>
      <p:sp>
        <p:nvSpPr>
          <p:cNvPr id="111" name="Google Shape;111;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1500">
              <a:solidFill>
                <a:srgbClr val="202124"/>
              </a:solidFill>
              <a:latin typeface="Roboto"/>
              <a:ea typeface="Roboto"/>
              <a:cs typeface="Roboto"/>
              <a:sym typeface="Roboto"/>
            </a:endParaRPr>
          </a:p>
          <a:p>
            <a:pPr indent="0" lvl="0" marL="0" rtl="0" algn="l">
              <a:lnSpc>
                <a:spcPct val="100000"/>
              </a:lnSpc>
              <a:spcBef>
                <a:spcPts val="0"/>
              </a:spcBef>
              <a:spcAft>
                <a:spcPts val="0"/>
              </a:spcAft>
              <a:buNone/>
            </a:pPr>
            <a:r>
              <a:rPr lang="en" sz="1400">
                <a:solidFill>
                  <a:srgbClr val="202124"/>
                </a:solidFill>
                <a:highlight>
                  <a:srgbClr val="FFFFFF"/>
                </a:highlight>
                <a:latin typeface="Roboto"/>
                <a:ea typeface="Roboto"/>
                <a:cs typeface="Roboto"/>
                <a:sym typeface="Roboto"/>
              </a:rPr>
              <a:t>Collaborative filtering is a method of making automatic predictions about the </a:t>
            </a:r>
            <a:r>
              <a:rPr lang="en" sz="1400">
                <a:solidFill>
                  <a:srgbClr val="202124"/>
                </a:solidFill>
                <a:highlight>
                  <a:srgbClr val="FFFFFF"/>
                </a:highlight>
                <a:latin typeface="Roboto"/>
                <a:ea typeface="Roboto"/>
                <a:cs typeface="Roboto"/>
                <a:sym typeface="Roboto"/>
              </a:rPr>
              <a:t>interests</a:t>
            </a:r>
            <a:r>
              <a:rPr lang="en" sz="1400">
                <a:solidFill>
                  <a:srgbClr val="202124"/>
                </a:solidFill>
                <a:highlight>
                  <a:srgbClr val="FFFFFF"/>
                </a:highlight>
                <a:latin typeface="Roboto"/>
                <a:ea typeface="Roboto"/>
                <a:cs typeface="Roboto"/>
                <a:sym typeface="Roboto"/>
              </a:rPr>
              <a:t> of a subscriber which uses </a:t>
            </a:r>
            <a:r>
              <a:rPr i="1" lang="en" sz="1400">
                <a:solidFill>
                  <a:srgbClr val="202124"/>
                </a:solidFill>
                <a:latin typeface="Roboto"/>
                <a:ea typeface="Roboto"/>
                <a:cs typeface="Roboto"/>
                <a:sym typeface="Roboto"/>
              </a:rPr>
              <a:t>similarities between subscribers and items simultaneously</a:t>
            </a:r>
            <a:r>
              <a:rPr lang="en" sz="1400">
                <a:solidFill>
                  <a:srgbClr val="202124"/>
                </a:solidFill>
                <a:highlight>
                  <a:srgbClr val="FFFFFF"/>
                </a:highlight>
                <a:latin typeface="Roboto"/>
                <a:ea typeface="Roboto"/>
                <a:cs typeface="Roboto"/>
                <a:sym typeface="Roboto"/>
              </a:rPr>
              <a:t> to provide recommendations.The standard method of collaborative Filtering is known as Nearest Neighborhood algorithm. </a:t>
            </a:r>
            <a:endParaRPr sz="1400">
              <a:solidFill>
                <a:srgbClr val="202124"/>
              </a:solidFill>
              <a:highlight>
                <a:srgbClr val="FFFFFF"/>
              </a:highlight>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53"/>
          <p:cNvPicPr preferRelativeResize="0"/>
          <p:nvPr/>
        </p:nvPicPr>
        <p:blipFill rotWithShape="1">
          <a:blip r:embed="rId3">
            <a:alphaModFix/>
          </a:blip>
          <a:srcRect b="24251" l="34311" r="1925" t="12839"/>
          <a:stretch/>
        </p:blipFill>
        <p:spPr>
          <a:xfrm>
            <a:off x="281275" y="773525"/>
            <a:ext cx="8307974" cy="4068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54"/>
          <p:cNvPicPr preferRelativeResize="0"/>
          <p:nvPr/>
        </p:nvPicPr>
        <p:blipFill rotWithShape="1">
          <a:blip r:embed="rId3">
            <a:alphaModFix/>
          </a:blip>
          <a:srcRect b="30485" l="33382" r="7174" t="12211"/>
          <a:stretch/>
        </p:blipFill>
        <p:spPr>
          <a:xfrm>
            <a:off x="492250" y="743400"/>
            <a:ext cx="8460048" cy="3737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sp>
        <p:nvSpPr>
          <p:cNvPr id="334" name="Google Shape;334;p55"/>
          <p:cNvSpPr txBox="1"/>
          <p:nvPr/>
        </p:nvSpPr>
        <p:spPr>
          <a:xfrm>
            <a:off x="254000" y="901300"/>
            <a:ext cx="88164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444444"/>
              </a:solidFill>
              <a:highlight>
                <a:srgbClr val="FFFFFF"/>
              </a:highlight>
            </a:endParaRPr>
          </a:p>
          <a:p>
            <a:pPr indent="0" lvl="0" marL="0" rtl="0" algn="l">
              <a:spcBef>
                <a:spcPts val="0"/>
              </a:spcBef>
              <a:spcAft>
                <a:spcPts val="0"/>
              </a:spcAft>
              <a:buNone/>
            </a:pPr>
            <a:r>
              <a:t/>
            </a:r>
            <a:endParaRPr/>
          </a:p>
        </p:txBody>
      </p:sp>
      <p:sp>
        <p:nvSpPr>
          <p:cNvPr id="335" name="Google Shape;335;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 sz="2400">
                <a:solidFill>
                  <a:srgbClr val="000000"/>
                </a:solidFill>
              </a:rPr>
              <a:t>Content Based Filtering Technique</a:t>
            </a:r>
            <a:endParaRPr sz="2400"/>
          </a:p>
        </p:txBody>
      </p:sp>
      <p:sp>
        <p:nvSpPr>
          <p:cNvPr id="336" name="Google Shape;336;p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2"/>
                </a:solidFill>
                <a:highlight>
                  <a:schemeClr val="lt1"/>
                </a:highlight>
                <a:latin typeface="Roboto"/>
                <a:ea typeface="Roboto"/>
                <a:cs typeface="Roboto"/>
                <a:sym typeface="Roboto"/>
              </a:rPr>
              <a:t>Content-based filtering is a technique used to recommend items based on the comparison between the content / genre of the items and the user profile. The content of each item is represented as a set of descriptors or terms, The user profile is represented with the same terms and built up by analysing the content of items which have been seen by the user.</a:t>
            </a:r>
            <a:endParaRPr sz="1400">
              <a:solidFill>
                <a:schemeClr val="dk2"/>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400">
              <a:solidFill>
                <a:schemeClr val="dk2"/>
              </a:solidFill>
              <a:highlight>
                <a:schemeClr val="lt1"/>
              </a:highlight>
              <a:latin typeface="Roboto"/>
              <a:ea typeface="Roboto"/>
              <a:cs typeface="Roboto"/>
              <a:sym typeface="Roboto"/>
            </a:endParaRPr>
          </a:p>
          <a:p>
            <a:pPr indent="0" lvl="0" marL="0" rtl="0" algn="l">
              <a:spcBef>
                <a:spcPts val="0"/>
              </a:spcBef>
              <a:spcAft>
                <a:spcPts val="0"/>
              </a:spcAft>
              <a:buNone/>
            </a:pPr>
            <a:r>
              <a:rPr lang="en" sz="1400">
                <a:solidFill>
                  <a:schemeClr val="dk2"/>
                </a:solidFill>
                <a:highlight>
                  <a:schemeClr val="lt1"/>
                </a:highlight>
                <a:latin typeface="Roboto"/>
                <a:ea typeface="Roboto"/>
                <a:cs typeface="Roboto"/>
                <a:sym typeface="Roboto"/>
              </a:rPr>
              <a:t>The Recommendations are User Specific. And solves the </a:t>
            </a:r>
            <a:r>
              <a:rPr b="1" lang="en" sz="1400">
                <a:solidFill>
                  <a:schemeClr val="dk2"/>
                </a:solidFill>
                <a:highlight>
                  <a:schemeClr val="lt1"/>
                </a:highlight>
                <a:latin typeface="Roboto"/>
                <a:ea typeface="Roboto"/>
                <a:cs typeface="Roboto"/>
                <a:sym typeface="Roboto"/>
              </a:rPr>
              <a:t>New Item</a:t>
            </a:r>
            <a:r>
              <a:rPr lang="en" sz="1400">
                <a:solidFill>
                  <a:schemeClr val="dk2"/>
                </a:solidFill>
                <a:highlight>
                  <a:schemeClr val="lt1"/>
                </a:highlight>
                <a:latin typeface="Roboto"/>
                <a:ea typeface="Roboto"/>
                <a:cs typeface="Roboto"/>
                <a:sym typeface="Roboto"/>
              </a:rPr>
              <a:t> Cold Start Problem.</a:t>
            </a:r>
            <a:endParaRPr b="1" sz="1400">
              <a:solidFill>
                <a:srgbClr val="444444"/>
              </a:solidFill>
              <a:highlight>
                <a:schemeClr val="lt1"/>
              </a:highlight>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56"/>
          <p:cNvPicPr preferRelativeResize="0"/>
          <p:nvPr/>
        </p:nvPicPr>
        <p:blipFill>
          <a:blip r:embed="rId3">
            <a:alphaModFix/>
          </a:blip>
          <a:stretch>
            <a:fillRect/>
          </a:stretch>
        </p:blipFill>
        <p:spPr>
          <a:xfrm>
            <a:off x="1325063" y="152400"/>
            <a:ext cx="6493880" cy="483870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57"/>
          <p:cNvPicPr preferRelativeResize="0"/>
          <p:nvPr/>
        </p:nvPicPr>
        <p:blipFill>
          <a:blip r:embed="rId3">
            <a:alphaModFix/>
          </a:blip>
          <a:stretch>
            <a:fillRect/>
          </a:stretch>
        </p:blipFill>
        <p:spPr>
          <a:xfrm>
            <a:off x="1416063" y="152400"/>
            <a:ext cx="6311885" cy="48387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58"/>
          <p:cNvPicPr preferRelativeResize="0"/>
          <p:nvPr/>
        </p:nvPicPr>
        <p:blipFill>
          <a:blip r:embed="rId3">
            <a:alphaModFix/>
          </a:blip>
          <a:stretch>
            <a:fillRect/>
          </a:stretch>
        </p:blipFill>
        <p:spPr>
          <a:xfrm>
            <a:off x="1362913" y="193350"/>
            <a:ext cx="6418171" cy="48386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 sz="2440"/>
              <a:t>Advantages </a:t>
            </a:r>
            <a:endParaRPr b="0" sz="2440"/>
          </a:p>
        </p:txBody>
      </p:sp>
      <p:sp>
        <p:nvSpPr>
          <p:cNvPr id="357" name="Google Shape;357;p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900"/>
              </a:spcBef>
              <a:spcAft>
                <a:spcPts val="0"/>
              </a:spcAft>
              <a:buClr>
                <a:srgbClr val="202124"/>
              </a:buClr>
              <a:buSzPts val="1300"/>
              <a:buFont typeface="Roboto"/>
              <a:buChar char="●"/>
            </a:pPr>
            <a:r>
              <a:rPr lang="en">
                <a:solidFill>
                  <a:srgbClr val="202124"/>
                </a:solidFill>
                <a:latin typeface="Roboto"/>
                <a:ea typeface="Roboto"/>
                <a:cs typeface="Roboto"/>
                <a:sym typeface="Roboto"/>
              </a:rPr>
              <a:t>The model doesn't need any data about other users, since the recommendations are specific to this user. This makes it easier to scale to a large number of users.</a:t>
            </a:r>
            <a:endParaRPr sz="1200">
              <a:solidFill>
                <a:srgbClr val="202124"/>
              </a:solidFill>
              <a:latin typeface="Roboto"/>
              <a:ea typeface="Roboto"/>
              <a:cs typeface="Roboto"/>
              <a:sym typeface="Roboto"/>
            </a:endParaRPr>
          </a:p>
          <a:p>
            <a:pPr indent="0" lvl="0" marL="457200" rtl="0" algn="l">
              <a:spcBef>
                <a:spcPts val="900"/>
              </a:spcBef>
              <a:spcAft>
                <a:spcPts val="0"/>
              </a:spcAft>
              <a:buNone/>
            </a:pPr>
            <a:r>
              <a:t/>
            </a:r>
            <a:endParaRPr sz="1200">
              <a:solidFill>
                <a:srgbClr val="202124"/>
              </a:solidFill>
              <a:latin typeface="Roboto"/>
              <a:ea typeface="Roboto"/>
              <a:cs typeface="Roboto"/>
              <a:sym typeface="Roboto"/>
            </a:endParaRPr>
          </a:p>
          <a:p>
            <a:pPr indent="-304800" lvl="0" marL="457200" rtl="0" algn="l">
              <a:spcBef>
                <a:spcPts val="900"/>
              </a:spcBef>
              <a:spcAft>
                <a:spcPts val="0"/>
              </a:spcAft>
              <a:buClr>
                <a:srgbClr val="202124"/>
              </a:buClr>
              <a:buSzPts val="1200"/>
              <a:buFont typeface="Roboto"/>
              <a:buChar char="●"/>
            </a:pPr>
            <a:r>
              <a:rPr lang="en">
                <a:solidFill>
                  <a:srgbClr val="202124"/>
                </a:solidFill>
                <a:latin typeface="Roboto"/>
                <a:ea typeface="Roboto"/>
                <a:cs typeface="Roboto"/>
                <a:sym typeface="Roboto"/>
              </a:rPr>
              <a:t>The model can capture the specific interests of a user, and can recommend relatively new items that very few other users are interested in</a:t>
            </a:r>
            <a:r>
              <a:rPr lang="en" sz="1200">
                <a:solidFill>
                  <a:srgbClr val="202124"/>
                </a:solidFill>
                <a:latin typeface="Roboto"/>
                <a:ea typeface="Roboto"/>
                <a:cs typeface="Roboto"/>
                <a:sym typeface="Roboto"/>
              </a:rPr>
              <a:t>.</a:t>
            </a:r>
            <a:endParaRPr sz="1200">
              <a:solidFill>
                <a:srgbClr val="202124"/>
              </a:solidFill>
              <a:latin typeface="Roboto"/>
              <a:ea typeface="Roboto"/>
              <a:cs typeface="Roboto"/>
              <a:sym typeface="Roboto"/>
            </a:endParaRPr>
          </a:p>
          <a:p>
            <a:pPr indent="0" lvl="0" marL="0" rtl="0" algn="l">
              <a:spcBef>
                <a:spcPts val="900"/>
              </a:spcBef>
              <a:spcAft>
                <a:spcPts val="12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 sz="2440"/>
              <a:t>Disadvantages</a:t>
            </a:r>
            <a:endParaRPr b="0" sz="2440"/>
          </a:p>
        </p:txBody>
      </p:sp>
      <p:sp>
        <p:nvSpPr>
          <p:cNvPr id="363" name="Google Shape;363;p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900"/>
              </a:spcBef>
              <a:spcAft>
                <a:spcPts val="0"/>
              </a:spcAft>
              <a:buClr>
                <a:srgbClr val="202124"/>
              </a:buClr>
              <a:buSzPts val="1300"/>
              <a:buFont typeface="Roboto"/>
              <a:buChar char="●"/>
            </a:pPr>
            <a:r>
              <a:rPr lang="en">
                <a:solidFill>
                  <a:srgbClr val="202124"/>
                </a:solidFill>
                <a:latin typeface="Roboto"/>
                <a:ea typeface="Roboto"/>
                <a:cs typeface="Roboto"/>
                <a:sym typeface="Roboto"/>
              </a:rPr>
              <a:t>Since the feature representation of the items are hand-engineered to some extent, this technique requires a lot of domain knowledge. Therefore, the model can only be as good as the hand-engineered features.</a:t>
            </a:r>
            <a:endParaRPr>
              <a:solidFill>
                <a:srgbClr val="202124"/>
              </a:solidFill>
              <a:latin typeface="Roboto"/>
              <a:ea typeface="Roboto"/>
              <a:cs typeface="Roboto"/>
              <a:sym typeface="Roboto"/>
            </a:endParaRPr>
          </a:p>
          <a:p>
            <a:pPr indent="0" lvl="0" marL="0" rtl="0" algn="l">
              <a:spcBef>
                <a:spcPts val="900"/>
              </a:spcBef>
              <a:spcAft>
                <a:spcPts val="0"/>
              </a:spcAft>
              <a:buNone/>
            </a:pPr>
            <a:r>
              <a:t/>
            </a:r>
            <a:endParaRPr/>
          </a:p>
          <a:p>
            <a:pPr indent="-311150" lvl="0" marL="457200" rtl="0" algn="l">
              <a:spcBef>
                <a:spcPts val="1200"/>
              </a:spcBef>
              <a:spcAft>
                <a:spcPts val="0"/>
              </a:spcAft>
              <a:buClr>
                <a:srgbClr val="202124"/>
              </a:buClr>
              <a:buSzPts val="1300"/>
              <a:buFont typeface="Roboto"/>
              <a:buChar char="●"/>
            </a:pPr>
            <a:r>
              <a:rPr lang="en">
                <a:solidFill>
                  <a:srgbClr val="202124"/>
                </a:solidFill>
                <a:latin typeface="Roboto"/>
                <a:ea typeface="Roboto"/>
                <a:cs typeface="Roboto"/>
                <a:sym typeface="Roboto"/>
              </a:rPr>
              <a:t>The model can only make recommendations based on existing interests of the user. In other words, the model has limited ability to expand on the users' existing interests.</a:t>
            </a:r>
            <a:endParaRPr>
              <a:solidFill>
                <a:srgbClr val="202124"/>
              </a:solidFill>
              <a:latin typeface="Roboto"/>
              <a:ea typeface="Roboto"/>
              <a:cs typeface="Roboto"/>
              <a:sym typeface="Roboto"/>
            </a:endParaRPr>
          </a:p>
          <a:p>
            <a:pPr indent="0" lvl="0" marL="0" rtl="0" algn="l">
              <a:spcBef>
                <a:spcPts val="900"/>
              </a:spcBef>
              <a:spcAft>
                <a:spcPts val="12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 sz="2440"/>
              <a:t>Explanation</a:t>
            </a:r>
            <a:endParaRPr b="0" sz="2440"/>
          </a:p>
        </p:txBody>
      </p:sp>
      <p:sp>
        <p:nvSpPr>
          <p:cNvPr id="369" name="Google Shape;369;p61"/>
          <p:cNvSpPr txBox="1"/>
          <p:nvPr>
            <p:ph idx="1" type="body"/>
          </p:nvPr>
        </p:nvSpPr>
        <p:spPr>
          <a:xfrm>
            <a:off x="729450" y="1853850"/>
            <a:ext cx="7688700" cy="3152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b="1" sz="1800">
              <a:solidFill>
                <a:schemeClr val="accent5"/>
              </a:solidFill>
              <a:latin typeface="Times New Roman"/>
              <a:ea typeface="Times New Roman"/>
              <a:cs typeface="Times New Roman"/>
              <a:sym typeface="Times New Roman"/>
            </a:endParaRPr>
          </a:p>
          <a:p>
            <a:pPr indent="-311150" lvl="0" marL="457200" rtl="0" algn="l">
              <a:spcBef>
                <a:spcPts val="1200"/>
              </a:spcBef>
              <a:spcAft>
                <a:spcPts val="0"/>
              </a:spcAft>
              <a:buClr>
                <a:schemeClr val="accent5"/>
              </a:buClr>
              <a:buSzPts val="1300"/>
              <a:buFont typeface="Times New Roman"/>
              <a:buChar char="●"/>
            </a:pPr>
            <a:r>
              <a:rPr lang="en">
                <a:solidFill>
                  <a:schemeClr val="accent5"/>
                </a:solidFill>
                <a:latin typeface="Times New Roman"/>
                <a:ea typeface="Times New Roman"/>
                <a:cs typeface="Times New Roman"/>
                <a:sym typeface="Times New Roman"/>
              </a:rPr>
              <a:t>Data Preprocessing </a:t>
            </a:r>
            <a:endParaRPr>
              <a:solidFill>
                <a:schemeClr val="accent5"/>
              </a:solidFill>
              <a:latin typeface="Times New Roman"/>
              <a:ea typeface="Times New Roman"/>
              <a:cs typeface="Times New Roman"/>
              <a:sym typeface="Times New Roman"/>
            </a:endParaRPr>
          </a:p>
          <a:p>
            <a:pPr indent="-311150" lvl="0" marL="457200" rtl="0" algn="l">
              <a:spcBef>
                <a:spcPts val="0"/>
              </a:spcBef>
              <a:spcAft>
                <a:spcPts val="0"/>
              </a:spcAft>
              <a:buClr>
                <a:schemeClr val="accent5"/>
              </a:buClr>
              <a:buSzPts val="1300"/>
              <a:buFont typeface="Times New Roman"/>
              <a:buChar char="●"/>
            </a:pPr>
            <a:r>
              <a:rPr lang="en">
                <a:solidFill>
                  <a:schemeClr val="accent5"/>
                </a:solidFill>
                <a:latin typeface="Times New Roman"/>
                <a:ea typeface="Times New Roman"/>
                <a:cs typeface="Times New Roman"/>
                <a:sym typeface="Times New Roman"/>
              </a:rPr>
              <a:t>Feature Engineering </a:t>
            </a:r>
            <a:endParaRPr>
              <a:solidFill>
                <a:schemeClr val="accent5"/>
              </a:solidFill>
              <a:latin typeface="Times New Roman"/>
              <a:ea typeface="Times New Roman"/>
              <a:cs typeface="Times New Roman"/>
              <a:sym typeface="Times New Roman"/>
            </a:endParaRPr>
          </a:p>
          <a:p>
            <a:pPr indent="-311150" lvl="0" marL="457200" rtl="0" algn="l">
              <a:spcBef>
                <a:spcPts val="0"/>
              </a:spcBef>
              <a:spcAft>
                <a:spcPts val="0"/>
              </a:spcAft>
              <a:buClr>
                <a:schemeClr val="accent5"/>
              </a:buClr>
              <a:buSzPts val="1300"/>
              <a:buFont typeface="Times New Roman"/>
              <a:buChar char="●"/>
            </a:pPr>
            <a:r>
              <a:rPr lang="en">
                <a:solidFill>
                  <a:schemeClr val="accent5"/>
                </a:solidFill>
                <a:latin typeface="Times New Roman"/>
                <a:ea typeface="Times New Roman"/>
                <a:cs typeface="Times New Roman"/>
                <a:sym typeface="Times New Roman"/>
              </a:rPr>
              <a:t>Built Naive Bayes , Logistic Regression, Random Forest and Length GBM</a:t>
            </a:r>
            <a:endParaRPr>
              <a:solidFill>
                <a:schemeClr val="accent5"/>
              </a:solidFill>
              <a:latin typeface="Times New Roman"/>
              <a:ea typeface="Times New Roman"/>
              <a:cs typeface="Times New Roman"/>
              <a:sym typeface="Times New Roman"/>
            </a:endParaRPr>
          </a:p>
          <a:p>
            <a:pPr indent="-311150" lvl="0" marL="457200" rtl="0" algn="l">
              <a:spcBef>
                <a:spcPts val="0"/>
              </a:spcBef>
              <a:spcAft>
                <a:spcPts val="0"/>
              </a:spcAft>
              <a:buClr>
                <a:schemeClr val="accent5"/>
              </a:buClr>
              <a:buSzPts val="1300"/>
              <a:buFont typeface="Times New Roman"/>
              <a:buChar char="●"/>
            </a:pPr>
            <a:r>
              <a:rPr lang="en">
                <a:solidFill>
                  <a:schemeClr val="accent5"/>
                </a:solidFill>
                <a:latin typeface="Times New Roman"/>
                <a:ea typeface="Times New Roman"/>
                <a:cs typeface="Times New Roman"/>
                <a:sym typeface="Times New Roman"/>
              </a:rPr>
              <a:t>Prepare Data </a:t>
            </a:r>
            <a:endParaRPr>
              <a:solidFill>
                <a:schemeClr val="accent5"/>
              </a:solidFill>
              <a:latin typeface="Times New Roman"/>
              <a:ea typeface="Times New Roman"/>
              <a:cs typeface="Times New Roman"/>
              <a:sym typeface="Times New Roman"/>
            </a:endParaRPr>
          </a:p>
          <a:p>
            <a:pPr indent="-311150" lvl="0" marL="457200" rtl="0" algn="l">
              <a:spcBef>
                <a:spcPts val="0"/>
              </a:spcBef>
              <a:spcAft>
                <a:spcPts val="0"/>
              </a:spcAft>
              <a:buClr>
                <a:schemeClr val="accent5"/>
              </a:buClr>
              <a:buSzPts val="1300"/>
              <a:buFont typeface="Times New Roman"/>
              <a:buChar char="●"/>
            </a:pPr>
            <a:r>
              <a:rPr lang="en">
                <a:solidFill>
                  <a:schemeClr val="accent5"/>
                </a:solidFill>
                <a:latin typeface="Times New Roman"/>
                <a:ea typeface="Times New Roman"/>
                <a:cs typeface="Times New Roman"/>
                <a:sym typeface="Times New Roman"/>
              </a:rPr>
              <a:t>Model Data </a:t>
            </a:r>
            <a:endParaRPr>
              <a:solidFill>
                <a:schemeClr val="accent5"/>
              </a:solidFill>
              <a:latin typeface="Times New Roman"/>
              <a:ea typeface="Times New Roman"/>
              <a:cs typeface="Times New Roman"/>
              <a:sym typeface="Times New Roman"/>
            </a:endParaRPr>
          </a:p>
          <a:p>
            <a:pPr indent="-311150" lvl="0" marL="457200" rtl="0" algn="l">
              <a:spcBef>
                <a:spcPts val="0"/>
              </a:spcBef>
              <a:spcAft>
                <a:spcPts val="0"/>
              </a:spcAft>
              <a:buClr>
                <a:schemeClr val="accent5"/>
              </a:buClr>
              <a:buSzPts val="1300"/>
              <a:buFont typeface="Times New Roman"/>
              <a:buChar char="●"/>
            </a:pPr>
            <a:r>
              <a:rPr lang="en">
                <a:solidFill>
                  <a:schemeClr val="accent5"/>
                </a:solidFill>
                <a:latin typeface="Times New Roman"/>
                <a:ea typeface="Times New Roman"/>
                <a:cs typeface="Times New Roman"/>
                <a:sym typeface="Times New Roman"/>
              </a:rPr>
              <a:t>Evaluate </a:t>
            </a:r>
            <a:endParaRPr>
              <a:solidFill>
                <a:schemeClr val="accent5"/>
              </a:solidFill>
              <a:latin typeface="Times New Roman"/>
              <a:ea typeface="Times New Roman"/>
              <a:cs typeface="Times New Roman"/>
              <a:sym typeface="Times New Roman"/>
            </a:endParaRPr>
          </a:p>
          <a:p>
            <a:pPr indent="-311150" lvl="0" marL="457200" rtl="0" algn="l">
              <a:spcBef>
                <a:spcPts val="0"/>
              </a:spcBef>
              <a:spcAft>
                <a:spcPts val="0"/>
              </a:spcAft>
              <a:buClr>
                <a:schemeClr val="accent5"/>
              </a:buClr>
              <a:buSzPts val="1300"/>
              <a:buFont typeface="Times New Roman"/>
              <a:buChar char="●"/>
            </a:pPr>
            <a:r>
              <a:rPr lang="en">
                <a:solidFill>
                  <a:schemeClr val="accent5"/>
                </a:solidFill>
                <a:latin typeface="Times New Roman"/>
                <a:ea typeface="Times New Roman"/>
                <a:cs typeface="Times New Roman"/>
                <a:sym typeface="Times New Roman"/>
              </a:rPr>
              <a:t>Model Select &amp; Optimize</a:t>
            </a:r>
            <a:endParaRPr>
              <a:solidFill>
                <a:schemeClr val="accent5"/>
              </a:solidFill>
              <a:latin typeface="Times New Roman"/>
              <a:ea typeface="Times New Roman"/>
              <a:cs typeface="Times New Roman"/>
              <a:sym typeface="Times New Roman"/>
            </a:endParaRPr>
          </a:p>
          <a:p>
            <a:pPr indent="-311150" lvl="0" marL="457200" rtl="0" algn="l">
              <a:spcBef>
                <a:spcPts val="0"/>
              </a:spcBef>
              <a:spcAft>
                <a:spcPts val="0"/>
              </a:spcAft>
              <a:buClr>
                <a:schemeClr val="accent5"/>
              </a:buClr>
              <a:buSzPts val="1300"/>
              <a:buFont typeface="Times New Roman"/>
              <a:buChar char="●"/>
            </a:pPr>
            <a:r>
              <a:rPr lang="en">
                <a:solidFill>
                  <a:schemeClr val="accent5"/>
                </a:solidFill>
                <a:latin typeface="Times New Roman"/>
                <a:ea typeface="Times New Roman"/>
                <a:cs typeface="Times New Roman"/>
                <a:sym typeface="Times New Roman"/>
              </a:rPr>
              <a:t>Operationalize</a:t>
            </a:r>
            <a:endParaRPr>
              <a:solidFill>
                <a:schemeClr val="accent5"/>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 sz="2440"/>
              <a:t>Expected Project Timeline</a:t>
            </a:r>
            <a:endParaRPr b="0" sz="2440"/>
          </a:p>
        </p:txBody>
      </p:sp>
      <p:graphicFrame>
        <p:nvGraphicFramePr>
          <p:cNvPr id="375" name="Google Shape;375;p62"/>
          <p:cNvGraphicFramePr/>
          <p:nvPr/>
        </p:nvGraphicFramePr>
        <p:xfrm>
          <a:off x="902650" y="2137600"/>
          <a:ext cx="3000000" cy="3000000"/>
        </p:xfrm>
        <a:graphic>
          <a:graphicData uri="http://schemas.openxmlformats.org/drawingml/2006/table">
            <a:tbl>
              <a:tblPr>
                <a:noFill/>
                <a:tableStyleId>{CF98D044-14AC-4D6F-9519-252ED0A1F7E3}</a:tableStyleId>
              </a:tblPr>
              <a:tblGrid>
                <a:gridCol w="1490775"/>
                <a:gridCol w="1729975"/>
                <a:gridCol w="4660625"/>
              </a:tblGrid>
              <a:tr h="396200">
                <a:tc>
                  <a:txBody>
                    <a:bodyPr/>
                    <a:lstStyle/>
                    <a:p>
                      <a:pPr indent="0" lvl="0" marL="0" rtl="0" algn="ctr">
                        <a:spcBef>
                          <a:spcPts val="0"/>
                        </a:spcBef>
                        <a:spcAft>
                          <a:spcPts val="0"/>
                        </a:spcAft>
                        <a:buNone/>
                      </a:pPr>
                      <a:r>
                        <a:rPr b="1" lang="en"/>
                        <a:t>Start Date</a:t>
                      </a:r>
                      <a:endParaRPr b="1"/>
                    </a:p>
                  </a:txBody>
                  <a:tcPr marT="91425" marB="91425" marR="91425" marL="91425"/>
                </a:tc>
                <a:tc>
                  <a:txBody>
                    <a:bodyPr/>
                    <a:lstStyle/>
                    <a:p>
                      <a:pPr indent="0" lvl="0" marL="0" rtl="0" algn="ctr">
                        <a:spcBef>
                          <a:spcPts val="0"/>
                        </a:spcBef>
                        <a:spcAft>
                          <a:spcPts val="0"/>
                        </a:spcAft>
                        <a:buNone/>
                      </a:pPr>
                      <a:r>
                        <a:rPr b="1" lang="en"/>
                        <a:t>End Date</a:t>
                      </a:r>
                      <a:endParaRPr b="1"/>
                    </a:p>
                  </a:txBody>
                  <a:tcPr marT="91425" marB="91425" marR="91425" marL="91425"/>
                </a:tc>
                <a:tc>
                  <a:txBody>
                    <a:bodyPr/>
                    <a:lstStyle/>
                    <a:p>
                      <a:pPr indent="0" lvl="0" marL="0" rtl="0" algn="ctr">
                        <a:spcBef>
                          <a:spcPts val="0"/>
                        </a:spcBef>
                        <a:spcAft>
                          <a:spcPts val="0"/>
                        </a:spcAft>
                        <a:buNone/>
                      </a:pPr>
                      <a:r>
                        <a:rPr b="1" lang="en"/>
                        <a:t>Topics</a:t>
                      </a:r>
                      <a:endParaRPr b="1"/>
                    </a:p>
                  </a:txBody>
                  <a:tcPr marT="91425" marB="91425" marR="91425" marL="91425"/>
                </a:tc>
              </a:tr>
              <a:tr h="609575">
                <a:tc>
                  <a:txBody>
                    <a:bodyPr/>
                    <a:lstStyle/>
                    <a:p>
                      <a:pPr indent="0" lvl="0" marL="0" rtl="0" algn="l">
                        <a:spcBef>
                          <a:spcPts val="0"/>
                        </a:spcBef>
                        <a:spcAft>
                          <a:spcPts val="0"/>
                        </a:spcAft>
                        <a:buNone/>
                      </a:pPr>
                      <a:r>
                        <a:rPr b="1" lang="en">
                          <a:solidFill>
                            <a:schemeClr val="accent5"/>
                          </a:solidFill>
                        </a:rPr>
                        <a:t>7 June 2021</a:t>
                      </a:r>
                      <a:endParaRPr b="1">
                        <a:solidFill>
                          <a:schemeClr val="accent5"/>
                        </a:solidFill>
                      </a:endParaRPr>
                    </a:p>
                  </a:txBody>
                  <a:tcPr marT="91425" marB="91425" marR="91425" marL="91425"/>
                </a:tc>
                <a:tc>
                  <a:txBody>
                    <a:bodyPr/>
                    <a:lstStyle/>
                    <a:p>
                      <a:pPr indent="0" lvl="0" marL="0" rtl="0" algn="l">
                        <a:spcBef>
                          <a:spcPts val="0"/>
                        </a:spcBef>
                        <a:spcAft>
                          <a:spcPts val="0"/>
                        </a:spcAft>
                        <a:buNone/>
                      </a:pPr>
                      <a:r>
                        <a:rPr b="1" lang="en">
                          <a:solidFill>
                            <a:schemeClr val="accent5"/>
                          </a:solidFill>
                        </a:rPr>
                        <a:t>10 June 21</a:t>
                      </a:r>
                      <a:endParaRPr b="1">
                        <a:solidFill>
                          <a:schemeClr val="accent5"/>
                        </a:solidFill>
                      </a:endParaRPr>
                    </a:p>
                  </a:txBody>
                  <a:tcPr marT="91425" marB="91425" marR="91425" marL="91425"/>
                </a:tc>
                <a:tc>
                  <a:txBody>
                    <a:bodyPr/>
                    <a:lstStyle/>
                    <a:p>
                      <a:pPr indent="0" lvl="0" marL="0" rtl="0" algn="l">
                        <a:spcBef>
                          <a:spcPts val="0"/>
                        </a:spcBef>
                        <a:spcAft>
                          <a:spcPts val="0"/>
                        </a:spcAft>
                        <a:buNone/>
                      </a:pPr>
                      <a:r>
                        <a:rPr b="1" lang="en">
                          <a:solidFill>
                            <a:schemeClr val="accent5"/>
                          </a:solidFill>
                        </a:rPr>
                        <a:t>PowerPoint Presentation on </a:t>
                      </a:r>
                      <a:r>
                        <a:rPr b="1" lang="en">
                          <a:solidFill>
                            <a:schemeClr val="accent5"/>
                          </a:solidFill>
                        </a:rPr>
                        <a:t>Recommender</a:t>
                      </a:r>
                      <a:r>
                        <a:rPr b="1" lang="en">
                          <a:solidFill>
                            <a:schemeClr val="accent5"/>
                          </a:solidFill>
                        </a:rPr>
                        <a:t> System</a:t>
                      </a:r>
                      <a:endParaRPr b="1">
                        <a:solidFill>
                          <a:schemeClr val="accent5"/>
                        </a:solidFill>
                      </a:endParaRPr>
                    </a:p>
                  </a:txBody>
                  <a:tcPr marT="91425" marB="91425" marR="91425" marL="91425"/>
                </a:tc>
              </a:tr>
              <a:tr h="396200">
                <a:tc>
                  <a:txBody>
                    <a:bodyPr/>
                    <a:lstStyle/>
                    <a:p>
                      <a:pPr indent="0" lvl="0" marL="0" rtl="0" algn="l">
                        <a:spcBef>
                          <a:spcPts val="0"/>
                        </a:spcBef>
                        <a:spcAft>
                          <a:spcPts val="0"/>
                        </a:spcAft>
                        <a:buNone/>
                      </a:pPr>
                      <a:r>
                        <a:rPr b="1" lang="en">
                          <a:solidFill>
                            <a:schemeClr val="accent5"/>
                          </a:solidFill>
                        </a:rPr>
                        <a:t>11 June 2021</a:t>
                      </a:r>
                      <a:endParaRPr b="1">
                        <a:solidFill>
                          <a:schemeClr val="accent5"/>
                        </a:solidFill>
                      </a:endParaRPr>
                    </a:p>
                  </a:txBody>
                  <a:tcPr marT="91425" marB="91425" marR="91425" marL="91425"/>
                </a:tc>
                <a:tc>
                  <a:txBody>
                    <a:bodyPr/>
                    <a:lstStyle/>
                    <a:p>
                      <a:pPr indent="0" lvl="0" marL="0" rtl="0" algn="l">
                        <a:spcBef>
                          <a:spcPts val="0"/>
                        </a:spcBef>
                        <a:spcAft>
                          <a:spcPts val="0"/>
                        </a:spcAft>
                        <a:buNone/>
                      </a:pPr>
                      <a:r>
                        <a:rPr b="1" lang="en">
                          <a:solidFill>
                            <a:schemeClr val="accent5"/>
                          </a:solidFill>
                        </a:rPr>
                        <a:t>14 June 2021</a:t>
                      </a:r>
                      <a:endParaRPr b="1">
                        <a:solidFill>
                          <a:schemeClr val="accent5"/>
                        </a:solidFill>
                      </a:endParaRPr>
                    </a:p>
                  </a:txBody>
                  <a:tcPr marT="91425" marB="91425" marR="91425" marL="91425"/>
                </a:tc>
                <a:tc>
                  <a:txBody>
                    <a:bodyPr/>
                    <a:lstStyle/>
                    <a:p>
                      <a:pPr indent="0" lvl="0" marL="0" rtl="0" algn="l">
                        <a:spcBef>
                          <a:spcPts val="0"/>
                        </a:spcBef>
                        <a:spcAft>
                          <a:spcPts val="0"/>
                        </a:spcAft>
                        <a:buNone/>
                      </a:pPr>
                      <a:r>
                        <a:rPr b="1" lang="en">
                          <a:solidFill>
                            <a:schemeClr val="accent5"/>
                          </a:solidFill>
                        </a:rPr>
                        <a:t>Exploratory Data Analysis  PowerPoint Presentation and Execution</a:t>
                      </a:r>
                      <a:endParaRPr b="1">
                        <a:solidFill>
                          <a:schemeClr val="accent5"/>
                        </a:solidFill>
                      </a:endParaRPr>
                    </a:p>
                  </a:txBody>
                  <a:tcPr marT="91425" marB="91425" marR="91425" marL="91425"/>
                </a:tc>
              </a:tr>
              <a:tr h="557825">
                <a:tc>
                  <a:txBody>
                    <a:bodyPr/>
                    <a:lstStyle/>
                    <a:p>
                      <a:pPr indent="0" lvl="0" marL="0" rtl="0" algn="l">
                        <a:spcBef>
                          <a:spcPts val="0"/>
                        </a:spcBef>
                        <a:spcAft>
                          <a:spcPts val="0"/>
                        </a:spcAft>
                        <a:buNone/>
                      </a:pPr>
                      <a:r>
                        <a:rPr b="1" lang="en">
                          <a:solidFill>
                            <a:schemeClr val="accent5"/>
                          </a:solidFill>
                        </a:rPr>
                        <a:t>15 June 2021</a:t>
                      </a:r>
                      <a:endParaRPr b="1">
                        <a:solidFill>
                          <a:schemeClr val="accent5"/>
                        </a:solidFill>
                      </a:endParaRPr>
                    </a:p>
                  </a:txBody>
                  <a:tcPr marT="91425" marB="91425" marR="91425" marL="91425"/>
                </a:tc>
                <a:tc>
                  <a:txBody>
                    <a:bodyPr/>
                    <a:lstStyle/>
                    <a:p>
                      <a:pPr indent="0" lvl="0" marL="0" rtl="0" algn="l">
                        <a:spcBef>
                          <a:spcPts val="0"/>
                        </a:spcBef>
                        <a:spcAft>
                          <a:spcPts val="0"/>
                        </a:spcAft>
                        <a:buNone/>
                      </a:pPr>
                      <a:r>
                        <a:rPr b="1" lang="en">
                          <a:solidFill>
                            <a:schemeClr val="accent5"/>
                          </a:solidFill>
                        </a:rPr>
                        <a:t>21 June 2021</a:t>
                      </a:r>
                      <a:endParaRPr b="1">
                        <a:solidFill>
                          <a:schemeClr val="accent5"/>
                        </a:solidFill>
                      </a:endParaRPr>
                    </a:p>
                  </a:txBody>
                  <a:tcPr marT="91425" marB="91425" marR="91425" marL="91425"/>
                </a:tc>
                <a:tc>
                  <a:txBody>
                    <a:bodyPr/>
                    <a:lstStyle/>
                    <a:p>
                      <a:pPr indent="0" lvl="0" marL="0" rtl="0" algn="l">
                        <a:spcBef>
                          <a:spcPts val="0"/>
                        </a:spcBef>
                        <a:spcAft>
                          <a:spcPts val="0"/>
                        </a:spcAft>
                        <a:buNone/>
                      </a:pPr>
                      <a:r>
                        <a:rPr b="1" lang="en">
                          <a:solidFill>
                            <a:schemeClr val="accent5"/>
                          </a:solidFill>
                        </a:rPr>
                        <a:t>Data </a:t>
                      </a:r>
                      <a:r>
                        <a:rPr b="1" lang="en">
                          <a:solidFill>
                            <a:schemeClr val="accent5"/>
                          </a:solidFill>
                        </a:rPr>
                        <a:t>Preparation</a:t>
                      </a:r>
                      <a:r>
                        <a:rPr b="1" lang="en">
                          <a:solidFill>
                            <a:schemeClr val="accent5"/>
                          </a:solidFill>
                        </a:rPr>
                        <a:t> , Content Based, Collaborative Based  and Popularity Based Filtering</a:t>
                      </a:r>
                      <a:endParaRPr b="1">
                        <a:solidFill>
                          <a:schemeClr val="accent5"/>
                        </a:solidFill>
                      </a:endParaRPr>
                    </a:p>
                  </a:txBody>
                  <a:tcPr marT="91425" marB="91425" marR="91425" marL="91425"/>
                </a:tc>
              </a:tr>
              <a:tr h="609575">
                <a:tc>
                  <a:txBody>
                    <a:bodyPr/>
                    <a:lstStyle/>
                    <a:p>
                      <a:pPr indent="0" lvl="0" marL="0" rtl="0" algn="l">
                        <a:spcBef>
                          <a:spcPts val="0"/>
                        </a:spcBef>
                        <a:spcAft>
                          <a:spcPts val="0"/>
                        </a:spcAft>
                        <a:buNone/>
                      </a:pPr>
                      <a:r>
                        <a:rPr b="1" lang="en">
                          <a:solidFill>
                            <a:schemeClr val="accent5"/>
                          </a:solidFill>
                        </a:rPr>
                        <a:t>22 June 2021 </a:t>
                      </a:r>
                      <a:endParaRPr b="1">
                        <a:solidFill>
                          <a:schemeClr val="accent5"/>
                        </a:solidFill>
                      </a:endParaRPr>
                    </a:p>
                  </a:txBody>
                  <a:tcPr marT="91425" marB="91425" marR="91425" marL="91425"/>
                </a:tc>
                <a:tc>
                  <a:txBody>
                    <a:bodyPr/>
                    <a:lstStyle/>
                    <a:p>
                      <a:pPr indent="0" lvl="0" marL="0" rtl="0" algn="l">
                        <a:spcBef>
                          <a:spcPts val="0"/>
                        </a:spcBef>
                        <a:spcAft>
                          <a:spcPts val="0"/>
                        </a:spcAft>
                        <a:buNone/>
                      </a:pPr>
                      <a:r>
                        <a:rPr b="1" lang="en">
                          <a:solidFill>
                            <a:schemeClr val="accent5"/>
                          </a:solidFill>
                        </a:rPr>
                        <a:t>26 June 2021</a:t>
                      </a:r>
                      <a:endParaRPr b="1">
                        <a:solidFill>
                          <a:schemeClr val="accent5"/>
                        </a:solidFill>
                      </a:endParaRPr>
                    </a:p>
                  </a:txBody>
                  <a:tcPr marT="91425" marB="91425" marR="91425" marL="91425"/>
                </a:tc>
                <a:tc>
                  <a:txBody>
                    <a:bodyPr/>
                    <a:lstStyle/>
                    <a:p>
                      <a:pPr indent="0" lvl="0" marL="0" rtl="0" algn="l">
                        <a:spcBef>
                          <a:spcPts val="0"/>
                        </a:spcBef>
                        <a:spcAft>
                          <a:spcPts val="0"/>
                        </a:spcAft>
                        <a:buNone/>
                      </a:pPr>
                      <a:r>
                        <a:rPr b="1" lang="en">
                          <a:solidFill>
                            <a:schemeClr val="accent5"/>
                          </a:solidFill>
                        </a:rPr>
                        <a:t>Evaluation  &amp; final Improvements</a:t>
                      </a:r>
                      <a:endParaRPr b="1">
                        <a:solidFill>
                          <a:schemeClr val="accent5"/>
                        </a:solidFill>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a:t>Classification of Collaborative Filtering</a:t>
            </a:r>
            <a:endParaRPr b="0"/>
          </a:p>
        </p:txBody>
      </p:sp>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500">
                <a:solidFill>
                  <a:srgbClr val="000000"/>
                </a:solidFill>
                <a:latin typeface="Roboto"/>
                <a:ea typeface="Roboto"/>
                <a:cs typeface="Roboto"/>
                <a:sym typeface="Roboto"/>
              </a:rPr>
              <a:t>Memory</a:t>
            </a:r>
            <a:r>
              <a:rPr lang="en" sz="1500">
                <a:solidFill>
                  <a:srgbClr val="000000"/>
                </a:solidFill>
                <a:latin typeface="Roboto"/>
                <a:ea typeface="Roboto"/>
                <a:cs typeface="Roboto"/>
                <a:sym typeface="Roboto"/>
              </a:rPr>
              <a:t> based </a:t>
            </a:r>
            <a:r>
              <a:rPr lang="en" sz="1500">
                <a:solidFill>
                  <a:srgbClr val="000000"/>
                </a:solidFill>
                <a:latin typeface="Roboto"/>
                <a:ea typeface="Roboto"/>
                <a:cs typeface="Roboto"/>
                <a:sym typeface="Roboto"/>
              </a:rPr>
              <a:t>classification can be divided into two types.</a:t>
            </a:r>
            <a:endParaRPr sz="1500">
              <a:solidFill>
                <a:srgbClr val="000000"/>
              </a:solidFill>
              <a:latin typeface="Roboto"/>
              <a:ea typeface="Roboto"/>
              <a:cs typeface="Roboto"/>
              <a:sym typeface="Roboto"/>
            </a:endParaRPr>
          </a:p>
          <a:p>
            <a:pPr indent="0" lvl="0" marL="0" rtl="0" algn="l">
              <a:lnSpc>
                <a:spcPct val="100000"/>
              </a:lnSpc>
              <a:spcBef>
                <a:spcPts val="0"/>
              </a:spcBef>
              <a:spcAft>
                <a:spcPts val="0"/>
              </a:spcAft>
              <a:buNone/>
            </a:pPr>
            <a:r>
              <a:t/>
            </a:r>
            <a:endParaRPr sz="1500">
              <a:solidFill>
                <a:srgbClr val="000000"/>
              </a:solidFill>
              <a:latin typeface="Roboto"/>
              <a:ea typeface="Roboto"/>
              <a:cs typeface="Roboto"/>
              <a:sym typeface="Roboto"/>
            </a:endParaRPr>
          </a:p>
          <a:p>
            <a:pPr indent="0" lvl="0" marL="0" rtl="0" algn="l">
              <a:lnSpc>
                <a:spcPct val="100000"/>
              </a:lnSpc>
              <a:spcBef>
                <a:spcPts val="0"/>
              </a:spcBef>
              <a:spcAft>
                <a:spcPts val="0"/>
              </a:spcAft>
              <a:buNone/>
            </a:pPr>
            <a:r>
              <a:t/>
            </a:r>
            <a:endParaRPr sz="1500">
              <a:solidFill>
                <a:srgbClr val="000000"/>
              </a:solidFill>
              <a:latin typeface="Roboto"/>
              <a:ea typeface="Roboto"/>
              <a:cs typeface="Roboto"/>
              <a:sym typeface="Roboto"/>
            </a:endParaRPr>
          </a:p>
          <a:p>
            <a:pPr indent="-323850" lvl="0" marL="457200" rtl="0" algn="l">
              <a:lnSpc>
                <a:spcPct val="100000"/>
              </a:lnSpc>
              <a:spcBef>
                <a:spcPts val="0"/>
              </a:spcBef>
              <a:spcAft>
                <a:spcPts val="0"/>
              </a:spcAft>
              <a:buClr>
                <a:srgbClr val="000000"/>
              </a:buClr>
              <a:buSzPts val="1500"/>
              <a:buFont typeface="Roboto"/>
              <a:buAutoNum type="arabicPeriod"/>
            </a:pPr>
            <a:r>
              <a:rPr lang="en" sz="1500">
                <a:solidFill>
                  <a:srgbClr val="000000"/>
                </a:solidFill>
                <a:latin typeface="Roboto"/>
                <a:ea typeface="Roboto"/>
                <a:cs typeface="Roboto"/>
                <a:sym typeface="Roboto"/>
              </a:rPr>
              <a:t>User Based Collaborative Filtering </a:t>
            </a:r>
            <a:endParaRPr sz="1500">
              <a:solidFill>
                <a:srgbClr val="000000"/>
              </a:solidFill>
              <a:latin typeface="Roboto"/>
              <a:ea typeface="Roboto"/>
              <a:cs typeface="Roboto"/>
              <a:sym typeface="Roboto"/>
            </a:endParaRPr>
          </a:p>
          <a:p>
            <a:pPr indent="0" lvl="0" marL="457200" rtl="0" algn="l">
              <a:lnSpc>
                <a:spcPct val="100000"/>
              </a:lnSpc>
              <a:spcBef>
                <a:spcPts val="0"/>
              </a:spcBef>
              <a:spcAft>
                <a:spcPts val="0"/>
              </a:spcAft>
              <a:buNone/>
            </a:pPr>
            <a:r>
              <a:t/>
            </a:r>
            <a:endParaRPr sz="1500">
              <a:solidFill>
                <a:srgbClr val="000000"/>
              </a:solidFill>
              <a:latin typeface="Roboto"/>
              <a:ea typeface="Roboto"/>
              <a:cs typeface="Roboto"/>
              <a:sym typeface="Roboto"/>
            </a:endParaRPr>
          </a:p>
          <a:p>
            <a:pPr indent="0" lvl="0" marL="457200" rtl="0" algn="l">
              <a:lnSpc>
                <a:spcPct val="100000"/>
              </a:lnSpc>
              <a:spcBef>
                <a:spcPts val="0"/>
              </a:spcBef>
              <a:spcAft>
                <a:spcPts val="0"/>
              </a:spcAft>
              <a:buNone/>
            </a:pPr>
            <a:r>
              <a:t/>
            </a:r>
            <a:endParaRPr sz="1500">
              <a:solidFill>
                <a:srgbClr val="000000"/>
              </a:solidFill>
              <a:latin typeface="Roboto"/>
              <a:ea typeface="Roboto"/>
              <a:cs typeface="Roboto"/>
              <a:sym typeface="Roboto"/>
            </a:endParaRPr>
          </a:p>
          <a:p>
            <a:pPr indent="-323850" lvl="0" marL="457200" rtl="0" algn="l">
              <a:lnSpc>
                <a:spcPct val="100000"/>
              </a:lnSpc>
              <a:spcBef>
                <a:spcPts val="0"/>
              </a:spcBef>
              <a:spcAft>
                <a:spcPts val="0"/>
              </a:spcAft>
              <a:buClr>
                <a:srgbClr val="000000"/>
              </a:buClr>
              <a:buSzPts val="1500"/>
              <a:buFont typeface="Roboto"/>
              <a:buAutoNum type="arabicPeriod"/>
            </a:pPr>
            <a:r>
              <a:rPr lang="en" sz="1500">
                <a:solidFill>
                  <a:srgbClr val="000000"/>
                </a:solidFill>
                <a:latin typeface="Roboto"/>
                <a:ea typeface="Roboto"/>
                <a:cs typeface="Roboto"/>
                <a:sym typeface="Roboto"/>
              </a:rPr>
              <a:t>Item Based Collaborative Filtering </a:t>
            </a:r>
            <a:endParaRPr sz="1500">
              <a:solidFill>
                <a:srgbClr val="000000"/>
              </a:solidFill>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a:solidFill>
                  <a:srgbClr val="000000"/>
                </a:solidFill>
              </a:rPr>
              <a:t>User Based </a:t>
            </a:r>
            <a:r>
              <a:rPr b="0" lang="en">
                <a:solidFill>
                  <a:srgbClr val="000000"/>
                </a:solidFill>
              </a:rPr>
              <a:t>Collaborative / Explicit Filtering</a:t>
            </a:r>
            <a:endParaRPr b="0">
              <a:solidFill>
                <a:srgbClr val="000000"/>
              </a:solidFill>
            </a:endParaRPr>
          </a:p>
          <a:p>
            <a:pPr indent="0" lvl="0" marL="0" rtl="0" algn="l">
              <a:spcBef>
                <a:spcPts val="0"/>
              </a:spcBef>
              <a:spcAft>
                <a:spcPts val="0"/>
              </a:spcAft>
              <a:buNone/>
            </a:pPr>
            <a:r>
              <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200">
                <a:solidFill>
                  <a:srgbClr val="202124"/>
                </a:solidFill>
                <a:latin typeface="Roboto"/>
                <a:ea typeface="Roboto"/>
                <a:cs typeface="Roboto"/>
                <a:sym typeface="Roboto"/>
              </a:rPr>
              <a:t>If the subscriber</a:t>
            </a:r>
            <a:r>
              <a:rPr lang="en" sz="1200">
                <a:solidFill>
                  <a:srgbClr val="202124"/>
                </a:solidFill>
                <a:latin typeface="Roboto"/>
                <a:ea typeface="Roboto"/>
                <a:cs typeface="Roboto"/>
                <a:sym typeface="Roboto"/>
              </a:rPr>
              <a:t> specifies his interest towards a particular item by providing a numerical rating and peer users with similar taste will be recommended with those items.</a:t>
            </a:r>
            <a:endParaRPr sz="1200">
              <a:solidFill>
                <a:srgbClr val="202124"/>
              </a:solidFill>
              <a:latin typeface="Roboto"/>
              <a:ea typeface="Roboto"/>
              <a:cs typeface="Roboto"/>
              <a:sym typeface="Roboto"/>
            </a:endParaRPr>
          </a:p>
          <a:p>
            <a:pPr indent="0" lvl="0" marL="457200" rtl="0" algn="l">
              <a:lnSpc>
                <a:spcPct val="100000"/>
              </a:lnSpc>
              <a:spcBef>
                <a:spcPts val="0"/>
              </a:spcBef>
              <a:spcAft>
                <a:spcPts val="0"/>
              </a:spcAft>
              <a:buNone/>
            </a:pPr>
            <a:r>
              <a:t/>
            </a:r>
            <a:endParaRPr sz="1200">
              <a:solidFill>
                <a:srgbClr val="202124"/>
              </a:solidFill>
              <a:latin typeface="Roboto"/>
              <a:ea typeface="Roboto"/>
              <a:cs typeface="Roboto"/>
              <a:sym typeface="Roboto"/>
            </a:endParaRPr>
          </a:p>
          <a:p>
            <a:pPr indent="0" lvl="0" marL="0" rtl="0" algn="l">
              <a:lnSpc>
                <a:spcPct val="100000"/>
              </a:lnSpc>
              <a:spcBef>
                <a:spcPts val="0"/>
              </a:spcBef>
              <a:spcAft>
                <a:spcPts val="0"/>
              </a:spcAft>
              <a:buNone/>
            </a:pPr>
            <a:r>
              <a:rPr lang="en" sz="1200">
                <a:solidFill>
                  <a:srgbClr val="202124"/>
                </a:solidFill>
                <a:latin typeface="Roboto"/>
                <a:ea typeface="Roboto"/>
                <a:cs typeface="Roboto"/>
                <a:sym typeface="Roboto"/>
              </a:rPr>
              <a:t>It is also called as Explicit Filtering</a:t>
            </a:r>
            <a:endParaRPr sz="1200">
              <a:solidFill>
                <a:srgbClr val="202124"/>
              </a:solidFill>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nvSpPr>
        <p:spPr>
          <a:xfrm>
            <a:off x="631100" y="252450"/>
            <a:ext cx="4407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Lato"/>
                <a:ea typeface="Lato"/>
                <a:cs typeface="Lato"/>
                <a:sym typeface="Lato"/>
              </a:rPr>
              <a:t>Use Case -1 </a:t>
            </a:r>
            <a:endParaRPr sz="2500">
              <a:latin typeface="Lato"/>
              <a:ea typeface="Lato"/>
              <a:cs typeface="Lato"/>
              <a:sym typeface="Lato"/>
            </a:endParaRPr>
          </a:p>
        </p:txBody>
      </p:sp>
      <p:pic>
        <p:nvPicPr>
          <p:cNvPr id="129" name="Google Shape;129;p20"/>
          <p:cNvPicPr preferRelativeResize="0"/>
          <p:nvPr/>
        </p:nvPicPr>
        <p:blipFill>
          <a:blip r:embed="rId3">
            <a:alphaModFix/>
          </a:blip>
          <a:stretch>
            <a:fillRect/>
          </a:stretch>
        </p:blipFill>
        <p:spPr>
          <a:xfrm>
            <a:off x="2119325" y="753350"/>
            <a:ext cx="5263213" cy="4016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1"/>
          <p:cNvPicPr preferRelativeResize="0"/>
          <p:nvPr/>
        </p:nvPicPr>
        <p:blipFill>
          <a:blip r:embed="rId3">
            <a:alphaModFix/>
          </a:blip>
          <a:stretch>
            <a:fillRect/>
          </a:stretch>
        </p:blipFill>
        <p:spPr>
          <a:xfrm>
            <a:off x="1483075" y="152400"/>
            <a:ext cx="6289300" cy="4454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2"/>
          <p:cNvPicPr preferRelativeResize="0"/>
          <p:nvPr/>
        </p:nvPicPr>
        <p:blipFill>
          <a:blip r:embed="rId3">
            <a:alphaModFix/>
          </a:blip>
          <a:stretch>
            <a:fillRect/>
          </a:stretch>
        </p:blipFill>
        <p:spPr>
          <a:xfrm>
            <a:off x="1688100" y="226025"/>
            <a:ext cx="5925776" cy="4338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